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259" r:id="rId3"/>
    <p:sldId id="260" r:id="rId4"/>
    <p:sldId id="262" r:id="rId5"/>
    <p:sldId id="271" r:id="rId6"/>
    <p:sldId id="311" r:id="rId7"/>
    <p:sldId id="312" r:id="rId8"/>
    <p:sldId id="313" r:id="rId9"/>
    <p:sldId id="314" r:id="rId10"/>
    <p:sldId id="267" r:id="rId11"/>
    <p:sldId id="316" r:id="rId12"/>
    <p:sldId id="315" r:id="rId13"/>
    <p:sldId id="317" r:id="rId14"/>
    <p:sldId id="277" r:id="rId15"/>
    <p:sldId id="263" r:id="rId16"/>
    <p:sldId id="319" r:id="rId17"/>
    <p:sldId id="318" r:id="rId18"/>
    <p:sldId id="269" r:id="rId19"/>
  </p:sldIdLst>
  <p:sldSz cx="9144000" cy="5143500" type="screen16x9"/>
  <p:notesSz cx="6858000" cy="9144000"/>
  <p:embeddedFontLst>
    <p:embeddedFont>
      <p:font typeface="Barlow Semi Condensed" panose="00000506000000000000" pitchFamily="2"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Montserrat SemiBold" panose="00000700000000000000" pitchFamily="2" charset="0"/>
      <p:regular r:id="rId33"/>
      <p:bold r:id="rId34"/>
      <p:italic r:id="rId35"/>
      <p:boldItalic r:id="rId36"/>
    </p:embeddedFont>
    <p:embeddedFont>
      <p:font typeface="Roboto" panose="02000000000000000000"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F85"/>
    <a:srgbClr val="5BCEC7"/>
    <a:srgbClr val="301266"/>
    <a:srgbClr val="A4E4E0"/>
    <a:srgbClr val="FFFFFF"/>
    <a:srgbClr val="F5F5F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F6A732-E6E6-4A47-8D42-F7B3C0452EF2}">
  <a:tblStyle styleId="{26F6A732-E6E6-4A47-8D42-F7B3C0452E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0" autoAdjust="0"/>
    <p:restoredTop sz="94660"/>
  </p:normalViewPr>
  <p:slideViewPr>
    <p:cSldViewPr snapToGrid="0">
      <p:cViewPr varScale="1">
        <p:scale>
          <a:sx n="90" d="100"/>
          <a:sy n="90" d="100"/>
        </p:scale>
        <p:origin x="951"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8T18:11:35.587"/>
    </inkml:context>
    <inkml:brush xml:id="br0">
      <inkml:brushProperty name="width" value="0.035" units="cm"/>
      <inkml:brushProperty name="height" value="0.035" units="cm"/>
      <inkml:brushProperty name="color" value="#E71224"/>
    </inkml:brush>
  </inkml:definitions>
  <inkml:trace contextRef="#ctx0" brushRef="#br0">1367 682 24478,'-1'27'0,"0"-1"0,-2 1 0,-1-1 0,0 1 0,-2-1 0,-1 0 0,-1 0 0,0-1 0,-2 0 0,-1-1 0,-1 0 0,0 0 0,-2-1 0,0 0 0,-2-1 0,0-1 0,-1 0 0,0-1 0,-2-1 0,0-1 0,-1 0 0,-1-1 0,0-1 0,-1 0 0,-1-2 0,0 0 0,-1-2 0,0 0 0,0-1 0,-1-2 0,0 0 0,-1-1 0,0-1 0,0-1 0,-1-2 0,1 0 0,-1-1 0,1-2 0,-1 0 0,0-2 0,0 0 0,1-2 0,-1-1 0,1 0 0,0-2 0,0-1 0,0-1 0,1-1 0,0 0 0,0-2 0,1-1 0,1 0 0,0-2 0,0 0 0,1-2 0,1 0 0,0-1 0,1-1 0,1 0 0,0-1 0,1-1 0,1-1 0,1 0 0,1-1 0,0-1 0,2 0 0,0-1 0,2 0 0,0 0 0,1-1 0,1 0 0,2-1 0,0 0 0,1 0 0,1-1 0,2 1 0,0-1 0,2 1 0,0-1 0,2 0 0,0 0 0,2 1 0,0-1 0,2 1 0,1 0 0,1 0 0,0 0 0,2 1 0,1 0 0,1 0 0,0 1 0,2 1 0,0 0 0,2 0 0,0 1 0,1 1 0,1 0 0,1 1 0,1 1 0,0 0 0,1 1 0,1 1 0,0 1 0,1 1 0,1 0 0,0 2 0,0 0 0,1 2 0,1 0 0,0 1 0,0 1 0,1 2 0,0 0 0,0 1 0,0 1 0,1 2 0,-1 0 0,1 2 0,0 0 0,0 2 0,-1 0 0,1 2 0,-1 0 0,1 2 0,-1 1 0,0 1 0,0 0 0,-1 2 0,0 1 0,-1 1 0,0 0 0,0 2 0,-1 0 0,0 2 0,-1 0 0,-1 1 0,0 1 0,-1 1 0,-1 1 0,0 0 0,-2 1 0,0 1 0,-1 0 0,0 1 0,-2 1 0,0 0 0,-2 0 0,0 1 0,-1 1 0,-1 0 0,-2 0 0,0 1 0,-1 0 0,-1 0 0,-2 0 0,0 1 0,-1-1 0,-2 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9ae623c2c4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9ae623c2c4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1AE2-BFFC-5FD4-C445-7C76D0462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AE656-CAF1-8BB4-2CCD-C9BC362BF1E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53CEC8-C04F-624D-AFC5-CED02A8308A2}"/>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7764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05830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94315-D89F-BFF0-1E31-54BD8960B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14269-9BB4-9783-7077-58165A69BA2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2A8E486-3B9A-4CBD-5C94-96C47949BA29}"/>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88450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9ae623c2c4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9ae623c2c4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9ae623c2c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9ae623c2c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a:extLst>
            <a:ext uri="{FF2B5EF4-FFF2-40B4-BE49-F238E27FC236}">
              <a16:creationId xmlns:a16="http://schemas.microsoft.com/office/drawing/2014/main" id="{50BADE52-AA4A-3893-C81B-F2B17487E208}"/>
            </a:ext>
          </a:extLst>
        </p:cNvPr>
        <p:cNvGrpSpPr/>
        <p:nvPr/>
      </p:nvGrpSpPr>
      <p:grpSpPr>
        <a:xfrm>
          <a:off x="0" y="0"/>
          <a:ext cx="0" cy="0"/>
          <a:chOff x="0" y="0"/>
          <a:chExt cx="0" cy="0"/>
        </a:xfrm>
      </p:grpSpPr>
      <p:sp>
        <p:nvSpPr>
          <p:cNvPr id="379" name="Google Shape;379;g9ae623c2c4_0_228:notes">
            <a:extLst>
              <a:ext uri="{FF2B5EF4-FFF2-40B4-BE49-F238E27FC236}">
                <a16:creationId xmlns:a16="http://schemas.microsoft.com/office/drawing/2014/main" id="{58370A46-5A6B-64B4-605F-E1FBC02F44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9ae623c2c4_0_228:notes">
            <a:extLst>
              <a:ext uri="{FF2B5EF4-FFF2-40B4-BE49-F238E27FC236}">
                <a16:creationId xmlns:a16="http://schemas.microsoft.com/office/drawing/2014/main" id="{9D553D74-98E2-FBFD-31B8-4DBFA574A3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406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a:extLst>
            <a:ext uri="{FF2B5EF4-FFF2-40B4-BE49-F238E27FC236}">
              <a16:creationId xmlns:a16="http://schemas.microsoft.com/office/drawing/2014/main" id="{64F7BCCF-474D-C416-40F9-2E38903D6B68}"/>
            </a:ext>
          </a:extLst>
        </p:cNvPr>
        <p:cNvGrpSpPr/>
        <p:nvPr/>
      </p:nvGrpSpPr>
      <p:grpSpPr>
        <a:xfrm>
          <a:off x="0" y="0"/>
          <a:ext cx="0" cy="0"/>
          <a:chOff x="0" y="0"/>
          <a:chExt cx="0" cy="0"/>
        </a:xfrm>
      </p:grpSpPr>
      <p:sp>
        <p:nvSpPr>
          <p:cNvPr id="379" name="Google Shape;379;g9ae623c2c4_0_228:notes">
            <a:extLst>
              <a:ext uri="{FF2B5EF4-FFF2-40B4-BE49-F238E27FC236}">
                <a16:creationId xmlns:a16="http://schemas.microsoft.com/office/drawing/2014/main" id="{B95BD2CA-A2E2-4459-6EE9-A5AD067A07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9ae623c2c4_0_228:notes">
            <a:extLst>
              <a:ext uri="{FF2B5EF4-FFF2-40B4-BE49-F238E27FC236}">
                <a16:creationId xmlns:a16="http://schemas.microsoft.com/office/drawing/2014/main" id="{23F65CC4-BFAE-A25C-832C-EFCD493451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6201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9ae623c2c4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9ae623c2c4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ae623c2c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9ae623c2c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9ae623c2c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9ae623c2c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ae623c2c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ae623c2c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9ae623c2c4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9ae623c2c4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53446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2227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86295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93436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121275"/>
            <a:ext cx="9473394" cy="5326992"/>
            <a:chOff x="0" y="1733"/>
            <a:chExt cx="9144203" cy="5141884"/>
          </a:xfrm>
        </p:grpSpPr>
        <p:sp>
          <p:nvSpPr>
            <p:cNvPr id="10" name="Google Shape;10;p2"/>
            <p:cNvSpPr/>
            <p:nvPr/>
          </p:nvSpPr>
          <p:spPr>
            <a:xfrm>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Google Shape;12;p2"/>
          <p:cNvSpPr txBox="1">
            <a:spLocks noGrp="1"/>
          </p:cNvSpPr>
          <p:nvPr>
            <p:ph type="ctrTitle"/>
          </p:nvPr>
        </p:nvSpPr>
        <p:spPr>
          <a:xfrm>
            <a:off x="720000" y="1603525"/>
            <a:ext cx="2737800" cy="1614900"/>
          </a:xfrm>
          <a:prstGeom prst="rect">
            <a:avLst/>
          </a:prstGeom>
        </p:spPr>
        <p:txBody>
          <a:bodyPr spcFirstLastPara="1" wrap="square" lIns="0" tIns="0" rIns="0" bIns="0"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0000" y="3444325"/>
            <a:ext cx="2737800" cy="792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263238"/>
              </a:buClr>
              <a:buSzPts val="2800"/>
              <a:buNone/>
              <a:defRPr sz="2200"/>
            </a:lvl1pPr>
            <a:lvl2pPr lvl="1" algn="ctr" rtl="0">
              <a:lnSpc>
                <a:spcPct val="100000"/>
              </a:lnSpc>
              <a:spcBef>
                <a:spcPts val="0"/>
              </a:spcBef>
              <a:spcAft>
                <a:spcPts val="0"/>
              </a:spcAft>
              <a:buClr>
                <a:srgbClr val="263238"/>
              </a:buClr>
              <a:buSzPts val="2800"/>
              <a:buNone/>
              <a:defRPr sz="2800">
                <a:solidFill>
                  <a:srgbClr val="263238"/>
                </a:solidFill>
              </a:defRPr>
            </a:lvl2pPr>
            <a:lvl3pPr lvl="2" algn="ctr" rtl="0">
              <a:lnSpc>
                <a:spcPct val="100000"/>
              </a:lnSpc>
              <a:spcBef>
                <a:spcPts val="0"/>
              </a:spcBef>
              <a:spcAft>
                <a:spcPts val="0"/>
              </a:spcAft>
              <a:buClr>
                <a:srgbClr val="263238"/>
              </a:buClr>
              <a:buSzPts val="2800"/>
              <a:buNone/>
              <a:defRPr sz="2800">
                <a:solidFill>
                  <a:srgbClr val="263238"/>
                </a:solidFill>
              </a:defRPr>
            </a:lvl3pPr>
            <a:lvl4pPr lvl="3" algn="ctr" rtl="0">
              <a:lnSpc>
                <a:spcPct val="100000"/>
              </a:lnSpc>
              <a:spcBef>
                <a:spcPts val="0"/>
              </a:spcBef>
              <a:spcAft>
                <a:spcPts val="0"/>
              </a:spcAft>
              <a:buClr>
                <a:srgbClr val="263238"/>
              </a:buClr>
              <a:buSzPts val="2800"/>
              <a:buNone/>
              <a:defRPr sz="2800">
                <a:solidFill>
                  <a:srgbClr val="263238"/>
                </a:solidFill>
              </a:defRPr>
            </a:lvl4pPr>
            <a:lvl5pPr lvl="4" algn="ctr" rtl="0">
              <a:lnSpc>
                <a:spcPct val="100000"/>
              </a:lnSpc>
              <a:spcBef>
                <a:spcPts val="0"/>
              </a:spcBef>
              <a:spcAft>
                <a:spcPts val="0"/>
              </a:spcAft>
              <a:buClr>
                <a:srgbClr val="263238"/>
              </a:buClr>
              <a:buSzPts val="2800"/>
              <a:buNone/>
              <a:defRPr sz="2800">
                <a:solidFill>
                  <a:srgbClr val="263238"/>
                </a:solidFill>
              </a:defRPr>
            </a:lvl5pPr>
            <a:lvl6pPr lvl="5" algn="ctr" rtl="0">
              <a:lnSpc>
                <a:spcPct val="100000"/>
              </a:lnSpc>
              <a:spcBef>
                <a:spcPts val="0"/>
              </a:spcBef>
              <a:spcAft>
                <a:spcPts val="0"/>
              </a:spcAft>
              <a:buClr>
                <a:srgbClr val="263238"/>
              </a:buClr>
              <a:buSzPts val="2800"/>
              <a:buNone/>
              <a:defRPr sz="2800">
                <a:solidFill>
                  <a:srgbClr val="263238"/>
                </a:solidFill>
              </a:defRPr>
            </a:lvl6pPr>
            <a:lvl7pPr lvl="6" algn="ctr" rtl="0">
              <a:lnSpc>
                <a:spcPct val="100000"/>
              </a:lnSpc>
              <a:spcBef>
                <a:spcPts val="0"/>
              </a:spcBef>
              <a:spcAft>
                <a:spcPts val="0"/>
              </a:spcAft>
              <a:buClr>
                <a:srgbClr val="263238"/>
              </a:buClr>
              <a:buSzPts val="2800"/>
              <a:buNone/>
              <a:defRPr sz="2800">
                <a:solidFill>
                  <a:srgbClr val="263238"/>
                </a:solidFill>
              </a:defRPr>
            </a:lvl7pPr>
            <a:lvl8pPr lvl="7" algn="ctr" rtl="0">
              <a:lnSpc>
                <a:spcPct val="100000"/>
              </a:lnSpc>
              <a:spcBef>
                <a:spcPts val="0"/>
              </a:spcBef>
              <a:spcAft>
                <a:spcPts val="0"/>
              </a:spcAft>
              <a:buClr>
                <a:srgbClr val="263238"/>
              </a:buClr>
              <a:buSzPts val="2800"/>
              <a:buNone/>
              <a:defRPr sz="2800">
                <a:solidFill>
                  <a:srgbClr val="263238"/>
                </a:solidFill>
              </a:defRPr>
            </a:lvl8pPr>
            <a:lvl9pPr lvl="8" algn="ctr" rtl="0">
              <a:lnSpc>
                <a:spcPct val="100000"/>
              </a:lnSpc>
              <a:spcBef>
                <a:spcPts val="0"/>
              </a:spcBef>
              <a:spcAft>
                <a:spcPts val="0"/>
              </a:spcAft>
              <a:buClr>
                <a:srgbClr val="263238"/>
              </a:buClr>
              <a:buSzPts val="2800"/>
              <a:buNone/>
              <a:defRPr sz="2800">
                <a:solidFill>
                  <a:srgbClr val="26323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47"/>
        <p:cNvGrpSpPr/>
        <p:nvPr/>
      </p:nvGrpSpPr>
      <p:grpSpPr>
        <a:xfrm>
          <a:off x="0" y="0"/>
          <a:ext cx="0" cy="0"/>
          <a:chOff x="0" y="0"/>
          <a:chExt cx="0" cy="0"/>
        </a:xfrm>
      </p:grpSpPr>
      <p:grpSp>
        <p:nvGrpSpPr>
          <p:cNvPr id="148" name="Google Shape;148;p17"/>
          <p:cNvGrpSpPr/>
          <p:nvPr/>
        </p:nvGrpSpPr>
        <p:grpSpPr>
          <a:xfrm rot="10800000">
            <a:off x="-598508" y="3498052"/>
            <a:ext cx="3968943" cy="2132274"/>
            <a:chOff x="4106300" y="1016575"/>
            <a:chExt cx="2479350" cy="1102178"/>
          </a:xfrm>
        </p:grpSpPr>
        <p:sp>
          <p:nvSpPr>
            <p:cNvPr id="149" name="Google Shape;149;p17"/>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7"/>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1" name="Google Shape;151;p17"/>
          <p:cNvGrpSpPr/>
          <p:nvPr/>
        </p:nvGrpSpPr>
        <p:grpSpPr>
          <a:xfrm>
            <a:off x="5611792" y="-142881"/>
            <a:ext cx="3968943" cy="1764367"/>
            <a:chOff x="4106300" y="1016575"/>
            <a:chExt cx="2479350" cy="1102178"/>
          </a:xfrm>
        </p:grpSpPr>
        <p:sp>
          <p:nvSpPr>
            <p:cNvPr id="152" name="Google Shape;152;p17"/>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7"/>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154;p17"/>
          <p:cNvSpPr txBox="1">
            <a:spLocks noGrp="1"/>
          </p:cNvSpPr>
          <p:nvPr>
            <p:ph type="title"/>
          </p:nvPr>
        </p:nvSpPr>
        <p:spPr>
          <a:xfrm flipH="1">
            <a:off x="720000" y="1645275"/>
            <a:ext cx="2510400" cy="1012500"/>
          </a:xfrm>
          <a:prstGeom prst="rect">
            <a:avLst/>
          </a:prstGeom>
        </p:spPr>
        <p:txBody>
          <a:bodyPr spcFirstLastPara="1" wrap="square" lIns="0" tIns="0" rIns="0" bIns="0"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5" name="Google Shape;155;p17"/>
          <p:cNvSpPr txBox="1">
            <a:spLocks noGrp="1"/>
          </p:cNvSpPr>
          <p:nvPr>
            <p:ph type="subTitle" idx="1"/>
          </p:nvPr>
        </p:nvSpPr>
        <p:spPr>
          <a:xfrm flipH="1">
            <a:off x="720000" y="2484325"/>
            <a:ext cx="2510400" cy="1012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800"/>
              <a:buNone/>
              <a:defRPr sz="14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he Section">
  <p:cSld name="CUSTOM_13">
    <p:spTree>
      <p:nvGrpSpPr>
        <p:cNvPr id="1" name="Shape 164"/>
        <p:cNvGrpSpPr/>
        <p:nvPr/>
      </p:nvGrpSpPr>
      <p:grpSpPr>
        <a:xfrm>
          <a:off x="0" y="0"/>
          <a:ext cx="0" cy="0"/>
          <a:chOff x="0" y="0"/>
          <a:chExt cx="0" cy="0"/>
        </a:xfrm>
      </p:grpSpPr>
      <p:grpSp>
        <p:nvGrpSpPr>
          <p:cNvPr id="165" name="Google Shape;165;p19"/>
          <p:cNvGrpSpPr/>
          <p:nvPr/>
        </p:nvGrpSpPr>
        <p:grpSpPr>
          <a:xfrm rot="10800000">
            <a:off x="-59880" y="-13314"/>
            <a:ext cx="10723407" cy="5141884"/>
            <a:chOff x="0" y="1733"/>
            <a:chExt cx="9144203" cy="5141884"/>
          </a:xfrm>
        </p:grpSpPr>
        <p:sp>
          <p:nvSpPr>
            <p:cNvPr id="166" name="Google Shape;166;p19"/>
            <p:cNvSpPr/>
            <p:nvPr/>
          </p:nvSpPr>
          <p:spPr>
            <a:xfrm flipH="1">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19"/>
            <p:cNvSpPr/>
            <p:nvPr/>
          </p:nvSpPr>
          <p:spPr>
            <a:xfrm flipH="1">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8" name="Google Shape;168;p19"/>
          <p:cNvSpPr txBox="1">
            <a:spLocks noGrp="1"/>
          </p:cNvSpPr>
          <p:nvPr>
            <p:ph type="title"/>
          </p:nvPr>
        </p:nvSpPr>
        <p:spPr>
          <a:xfrm>
            <a:off x="720000" y="1815600"/>
            <a:ext cx="3091500" cy="660000"/>
          </a:xfrm>
          <a:prstGeom prst="rect">
            <a:avLst/>
          </a:prstGeom>
        </p:spPr>
        <p:txBody>
          <a:bodyPr spcFirstLastPara="1" wrap="square" lIns="0" tIns="0" rIns="0" bIns="0" anchor="ctr" anchorCtr="0">
            <a:noAutofit/>
          </a:bodyPr>
          <a:lstStyle>
            <a:lvl1pPr lvl="0"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69" name="Google Shape;169;p19"/>
          <p:cNvSpPr txBox="1">
            <a:spLocks noGrp="1"/>
          </p:cNvSpPr>
          <p:nvPr>
            <p:ph type="subTitle" idx="1"/>
          </p:nvPr>
        </p:nvSpPr>
        <p:spPr>
          <a:xfrm>
            <a:off x="720000" y="2571750"/>
            <a:ext cx="2398200" cy="582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300"/>
              <a:buNone/>
              <a:defRPr sz="1600"/>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70" name="Google Shape;170;p19"/>
          <p:cNvSpPr txBox="1">
            <a:spLocks noGrp="1"/>
          </p:cNvSpPr>
          <p:nvPr>
            <p:ph type="title" idx="2" hasCustomPrompt="1"/>
          </p:nvPr>
        </p:nvSpPr>
        <p:spPr>
          <a:xfrm flipH="1">
            <a:off x="720003" y="1059450"/>
            <a:ext cx="1515600" cy="660000"/>
          </a:xfrm>
          <a:prstGeom prst="rect">
            <a:avLst/>
          </a:prstGeom>
        </p:spPr>
        <p:txBody>
          <a:bodyPr spcFirstLastPara="1" wrap="square" lIns="0" tIns="0" rIns="0" bIns="0" anchor="ctr" anchorCtr="0">
            <a:noAutofit/>
          </a:bodyPr>
          <a:lstStyle>
            <a:lvl1pPr lvl="0" rtl="0">
              <a:spcBef>
                <a:spcPts val="0"/>
              </a:spcBef>
              <a:spcAft>
                <a:spcPts val="0"/>
              </a:spcAft>
              <a:buSzPts val="3300"/>
              <a:buNone/>
              <a:defRPr sz="48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255"/>
        <p:cNvGrpSpPr/>
        <p:nvPr/>
      </p:nvGrpSpPr>
      <p:grpSpPr>
        <a:xfrm>
          <a:off x="0" y="0"/>
          <a:ext cx="0" cy="0"/>
          <a:chOff x="0" y="0"/>
          <a:chExt cx="0" cy="0"/>
        </a:xfrm>
      </p:grpSpPr>
      <p:grpSp>
        <p:nvGrpSpPr>
          <p:cNvPr id="256" name="Google Shape;256;p28"/>
          <p:cNvGrpSpPr/>
          <p:nvPr/>
        </p:nvGrpSpPr>
        <p:grpSpPr>
          <a:xfrm>
            <a:off x="0" y="121275"/>
            <a:ext cx="9473394" cy="5326992"/>
            <a:chOff x="0" y="1733"/>
            <a:chExt cx="9144203" cy="5141884"/>
          </a:xfrm>
        </p:grpSpPr>
        <p:sp>
          <p:nvSpPr>
            <p:cNvPr id="257" name="Google Shape;257;p28"/>
            <p:cNvSpPr/>
            <p:nvPr/>
          </p:nvSpPr>
          <p:spPr>
            <a:xfrm>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28"/>
            <p:cNvSpPr/>
            <p:nvPr/>
          </p:nvSpPr>
          <p:spPr>
            <a:xfrm>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rot="10800000" flipH="1">
            <a:off x="-1549282" y="-13314"/>
            <a:ext cx="10723407" cy="5141884"/>
            <a:chOff x="0" y="1733"/>
            <a:chExt cx="9144203" cy="5141884"/>
          </a:xfrm>
        </p:grpSpPr>
        <p:sp>
          <p:nvSpPr>
            <p:cNvPr id="16" name="Google Shape;16;p3"/>
            <p:cNvSpPr/>
            <p:nvPr/>
          </p:nvSpPr>
          <p:spPr>
            <a:xfrm flipH="1">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3"/>
            <p:cNvSpPr/>
            <p:nvPr/>
          </p:nvSpPr>
          <p:spPr>
            <a:xfrm flipH="1">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 name="Google Shape;18;p3"/>
          <p:cNvSpPr txBox="1">
            <a:spLocks noGrp="1"/>
          </p:cNvSpPr>
          <p:nvPr>
            <p:ph type="title"/>
          </p:nvPr>
        </p:nvSpPr>
        <p:spPr>
          <a:xfrm flipH="1">
            <a:off x="5332703" y="1815600"/>
            <a:ext cx="3091500" cy="660000"/>
          </a:xfrm>
          <a:prstGeom prst="rect">
            <a:avLst/>
          </a:prstGeom>
        </p:spPr>
        <p:txBody>
          <a:bodyPr spcFirstLastPara="1" wrap="square" lIns="0" tIns="0" rIns="0" bIns="0" anchor="ctr" anchorCtr="0">
            <a:noAutofit/>
          </a:bodyPr>
          <a:lstStyle>
            <a:lvl1pPr lvl="0" algn="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 name="Google Shape;19;p3"/>
          <p:cNvSpPr txBox="1">
            <a:spLocks noGrp="1"/>
          </p:cNvSpPr>
          <p:nvPr>
            <p:ph type="title" idx="2" hasCustomPrompt="1"/>
          </p:nvPr>
        </p:nvSpPr>
        <p:spPr>
          <a:xfrm flipH="1">
            <a:off x="6908603" y="1059450"/>
            <a:ext cx="1515600" cy="660000"/>
          </a:xfrm>
          <a:prstGeom prst="rect">
            <a:avLst/>
          </a:prstGeom>
        </p:spPr>
        <p:txBody>
          <a:bodyPr spcFirstLastPara="1" wrap="square" lIns="0" tIns="0" rIns="0" bIns="0" anchor="ctr" anchorCtr="0">
            <a:noAutofit/>
          </a:bodyPr>
          <a:lstStyle>
            <a:lvl1pPr lvl="0" algn="r" rtl="0">
              <a:spcBef>
                <a:spcPts val="0"/>
              </a:spcBef>
              <a:spcAft>
                <a:spcPts val="0"/>
              </a:spcAft>
              <a:buSzPts val="3300"/>
              <a:buNone/>
              <a:defRPr sz="48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r>
              <a:t>xx%</a:t>
            </a:r>
          </a:p>
        </p:txBody>
      </p:sp>
      <p:sp>
        <p:nvSpPr>
          <p:cNvPr id="20" name="Google Shape;20;p3"/>
          <p:cNvSpPr txBox="1">
            <a:spLocks noGrp="1"/>
          </p:cNvSpPr>
          <p:nvPr>
            <p:ph type="subTitle" idx="1"/>
          </p:nvPr>
        </p:nvSpPr>
        <p:spPr>
          <a:xfrm flipH="1">
            <a:off x="6026003" y="2571750"/>
            <a:ext cx="2398200" cy="5823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3300"/>
              <a:buNone/>
              <a:defRPr sz="1600"/>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grpSp>
        <p:nvGrpSpPr>
          <p:cNvPr id="22" name="Google Shape;22;p4"/>
          <p:cNvGrpSpPr/>
          <p:nvPr/>
        </p:nvGrpSpPr>
        <p:grpSpPr>
          <a:xfrm flipH="1">
            <a:off x="6285749" y="3798674"/>
            <a:ext cx="2858241" cy="1366179"/>
            <a:chOff x="-9225" y="3798674"/>
            <a:chExt cx="2858241" cy="1366179"/>
          </a:xfrm>
        </p:grpSpPr>
        <p:sp>
          <p:nvSpPr>
            <p:cNvPr id="23" name="Google Shape;23;p4"/>
            <p:cNvSpPr/>
            <p:nvPr/>
          </p:nvSpPr>
          <p:spPr>
            <a:xfrm>
              <a:off x="-9225" y="3798674"/>
              <a:ext cx="2858241" cy="1366172"/>
            </a:xfrm>
            <a:custGeom>
              <a:avLst/>
              <a:gdLst/>
              <a:ahLst/>
              <a:cxnLst/>
              <a:rect l="l" t="t" r="r" b="b"/>
              <a:pathLst>
                <a:path w="93967" h="44914" extrusionOk="0">
                  <a:moveTo>
                    <a:pt x="1" y="1"/>
                  </a:moveTo>
                  <a:lnTo>
                    <a:pt x="1" y="5096"/>
                  </a:lnTo>
                  <a:lnTo>
                    <a:pt x="1" y="44913"/>
                  </a:lnTo>
                  <a:lnTo>
                    <a:pt x="93967" y="44913"/>
                  </a:lnTo>
                  <a:cubicBezTo>
                    <a:pt x="79561" y="34573"/>
                    <a:pt x="46921" y="35916"/>
                    <a:pt x="34736" y="32314"/>
                  </a:cubicBezTo>
                  <a:cubicBezTo>
                    <a:pt x="23605" y="29014"/>
                    <a:pt x="10680" y="9626"/>
                    <a:pt x="1"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4"/>
            <p:cNvSpPr/>
            <p:nvPr/>
          </p:nvSpPr>
          <p:spPr>
            <a:xfrm>
              <a:off x="-9225" y="3953659"/>
              <a:ext cx="2521976" cy="1211194"/>
            </a:xfrm>
            <a:custGeom>
              <a:avLst/>
              <a:gdLst/>
              <a:ahLst/>
              <a:cxnLst/>
              <a:rect l="l" t="t" r="r" b="b"/>
              <a:pathLst>
                <a:path w="82912" h="39819" extrusionOk="0">
                  <a:moveTo>
                    <a:pt x="1" y="1"/>
                  </a:moveTo>
                  <a:lnTo>
                    <a:pt x="1" y="39818"/>
                  </a:lnTo>
                  <a:lnTo>
                    <a:pt x="82911" y="39818"/>
                  </a:lnTo>
                  <a:cubicBezTo>
                    <a:pt x="66824" y="34924"/>
                    <a:pt x="44374" y="35175"/>
                    <a:pt x="34736" y="32314"/>
                  </a:cubicBezTo>
                  <a:cubicBezTo>
                    <a:pt x="23605" y="29014"/>
                    <a:pt x="10680" y="9638"/>
                    <a:pt x="1"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25;p4"/>
          <p:cNvGrpSpPr/>
          <p:nvPr/>
        </p:nvGrpSpPr>
        <p:grpSpPr>
          <a:xfrm flipH="1">
            <a:off x="-8767" y="0"/>
            <a:ext cx="2735228" cy="2537091"/>
            <a:chOff x="6669475" y="4"/>
            <a:chExt cx="2513765" cy="2331456"/>
          </a:xfrm>
        </p:grpSpPr>
        <p:sp>
          <p:nvSpPr>
            <p:cNvPr id="26" name="Google Shape;26;p4"/>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4"/>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 name="Google Shape;28;p4"/>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algn="ctr">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720000" y="1152475"/>
            <a:ext cx="7704000" cy="34164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grpSp>
        <p:nvGrpSpPr>
          <p:cNvPr id="51" name="Google Shape;51;p7"/>
          <p:cNvGrpSpPr/>
          <p:nvPr/>
        </p:nvGrpSpPr>
        <p:grpSpPr>
          <a:xfrm>
            <a:off x="-141807" y="-246197"/>
            <a:ext cx="3334748" cy="4792558"/>
            <a:chOff x="1668589" y="1441629"/>
            <a:chExt cx="2816986" cy="3964396"/>
          </a:xfrm>
        </p:grpSpPr>
        <p:sp>
          <p:nvSpPr>
            <p:cNvPr id="52" name="Google Shape;52;p7"/>
            <p:cNvSpPr/>
            <p:nvPr/>
          </p:nvSpPr>
          <p:spPr>
            <a:xfrm rot="10800000">
              <a:off x="1668589" y="1441629"/>
              <a:ext cx="2816986" cy="3964396"/>
            </a:xfrm>
            <a:custGeom>
              <a:avLst/>
              <a:gdLst/>
              <a:ahLst/>
              <a:cxnLst/>
              <a:rect l="l" t="t" r="r" b="b"/>
              <a:pathLst>
                <a:path w="82999" h="116806" extrusionOk="0">
                  <a:moveTo>
                    <a:pt x="82464" y="1"/>
                  </a:moveTo>
                  <a:cubicBezTo>
                    <a:pt x="82335" y="1"/>
                    <a:pt x="82204" y="47"/>
                    <a:pt x="82095" y="152"/>
                  </a:cubicBezTo>
                  <a:cubicBezTo>
                    <a:pt x="73073" y="9174"/>
                    <a:pt x="67740" y="33067"/>
                    <a:pt x="66497" y="44700"/>
                  </a:cubicBezTo>
                  <a:cubicBezTo>
                    <a:pt x="60050" y="105583"/>
                    <a:pt x="38183" y="112475"/>
                    <a:pt x="25719" y="112475"/>
                  </a:cubicBezTo>
                  <a:cubicBezTo>
                    <a:pt x="22071" y="112475"/>
                    <a:pt x="19229" y="111885"/>
                    <a:pt x="17813" y="111885"/>
                  </a:cubicBezTo>
                  <a:cubicBezTo>
                    <a:pt x="17777" y="111885"/>
                    <a:pt x="17742" y="111885"/>
                    <a:pt x="17707" y="111886"/>
                  </a:cubicBezTo>
                  <a:cubicBezTo>
                    <a:pt x="17160" y="111872"/>
                    <a:pt x="16627" y="111865"/>
                    <a:pt x="16107" y="111865"/>
                  </a:cubicBezTo>
                  <a:cubicBezTo>
                    <a:pt x="7612" y="111865"/>
                    <a:pt x="2813" y="113749"/>
                    <a:pt x="365" y="115889"/>
                  </a:cubicBezTo>
                  <a:cubicBezTo>
                    <a:pt x="1" y="116203"/>
                    <a:pt x="239" y="116805"/>
                    <a:pt x="716" y="116805"/>
                  </a:cubicBezTo>
                  <a:lnTo>
                    <a:pt x="82472" y="116805"/>
                  </a:lnTo>
                  <a:cubicBezTo>
                    <a:pt x="82761" y="116805"/>
                    <a:pt x="82999" y="116579"/>
                    <a:pt x="82999" y="116278"/>
                  </a:cubicBezTo>
                  <a:lnTo>
                    <a:pt x="82999" y="6150"/>
                  </a:lnTo>
                  <a:lnTo>
                    <a:pt x="82999" y="528"/>
                  </a:lnTo>
                  <a:cubicBezTo>
                    <a:pt x="82999" y="212"/>
                    <a:pt x="82737" y="1"/>
                    <a:pt x="82464"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7"/>
            <p:cNvSpPr/>
            <p:nvPr/>
          </p:nvSpPr>
          <p:spPr>
            <a:xfrm rot="10800000">
              <a:off x="1668597" y="1441632"/>
              <a:ext cx="2191743" cy="3755699"/>
            </a:xfrm>
            <a:custGeom>
              <a:avLst/>
              <a:gdLst/>
              <a:ahLst/>
              <a:cxnLst/>
              <a:rect l="l" t="t" r="r" b="b"/>
              <a:pathLst>
                <a:path w="64577" h="110657" extrusionOk="0">
                  <a:moveTo>
                    <a:pt x="64577" y="1"/>
                  </a:moveTo>
                  <a:cubicBezTo>
                    <a:pt x="56395" y="9952"/>
                    <a:pt x="51526" y="31988"/>
                    <a:pt x="50359" y="43018"/>
                  </a:cubicBezTo>
                  <a:cubicBezTo>
                    <a:pt x="43679" y="106095"/>
                    <a:pt x="20298" y="110049"/>
                    <a:pt x="8185" y="110049"/>
                  </a:cubicBezTo>
                  <a:cubicBezTo>
                    <a:pt x="6449" y="110049"/>
                    <a:pt x="4945" y="109968"/>
                    <a:pt x="3754" y="109968"/>
                  </a:cubicBezTo>
                  <a:cubicBezTo>
                    <a:pt x="2827" y="109968"/>
                    <a:pt x="2090" y="110017"/>
                    <a:pt x="1582" y="110192"/>
                  </a:cubicBezTo>
                  <a:cubicBezTo>
                    <a:pt x="1042" y="110380"/>
                    <a:pt x="528" y="110518"/>
                    <a:pt x="1" y="110656"/>
                  </a:cubicBezTo>
                  <a:lnTo>
                    <a:pt x="64577" y="110656"/>
                  </a:lnTo>
                  <a:lnTo>
                    <a:pt x="64577" y="1"/>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 name="Google Shape;54;p7"/>
          <p:cNvSpPr txBox="1">
            <a:spLocks noGrp="1"/>
          </p:cNvSpPr>
          <p:nvPr>
            <p:ph type="subTitle" idx="1"/>
          </p:nvPr>
        </p:nvSpPr>
        <p:spPr>
          <a:xfrm>
            <a:off x="4310025" y="2339325"/>
            <a:ext cx="3527400" cy="1631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800"/>
              <a:buNone/>
              <a:defRPr sz="16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55" name="Google Shape;55;p7"/>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sz="30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grpSp>
        <p:nvGrpSpPr>
          <p:cNvPr id="62" name="Google Shape;62;p9"/>
          <p:cNvGrpSpPr/>
          <p:nvPr/>
        </p:nvGrpSpPr>
        <p:grpSpPr>
          <a:xfrm rot="10800000">
            <a:off x="-59880" y="-13314"/>
            <a:ext cx="10723407" cy="5141884"/>
            <a:chOff x="0" y="1733"/>
            <a:chExt cx="9144203" cy="5141884"/>
          </a:xfrm>
        </p:grpSpPr>
        <p:sp>
          <p:nvSpPr>
            <p:cNvPr id="63" name="Google Shape;63;p9"/>
            <p:cNvSpPr/>
            <p:nvPr/>
          </p:nvSpPr>
          <p:spPr>
            <a:xfrm flipH="1">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9"/>
            <p:cNvSpPr/>
            <p:nvPr/>
          </p:nvSpPr>
          <p:spPr>
            <a:xfrm flipH="1">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 name="Google Shape;65;p9"/>
          <p:cNvSpPr txBox="1">
            <a:spLocks noGrp="1"/>
          </p:cNvSpPr>
          <p:nvPr>
            <p:ph type="title"/>
          </p:nvPr>
        </p:nvSpPr>
        <p:spPr>
          <a:xfrm>
            <a:off x="720000" y="1850875"/>
            <a:ext cx="3220500" cy="10449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6" name="Google Shape;66;p9"/>
          <p:cNvSpPr txBox="1">
            <a:spLocks noGrp="1"/>
          </p:cNvSpPr>
          <p:nvPr>
            <p:ph type="title" idx="2" hasCustomPrompt="1"/>
          </p:nvPr>
        </p:nvSpPr>
        <p:spPr>
          <a:xfrm>
            <a:off x="720000" y="1059450"/>
            <a:ext cx="1515600" cy="660000"/>
          </a:xfrm>
          <a:prstGeom prst="rect">
            <a:avLst/>
          </a:prstGeom>
        </p:spPr>
        <p:txBody>
          <a:bodyPr spcFirstLastPara="1" wrap="square" lIns="0" tIns="0" rIns="0" bIns="0" anchor="ctr" anchorCtr="0">
            <a:noAutofit/>
          </a:bodyPr>
          <a:lstStyle>
            <a:lvl1pPr lvl="0" rtl="0">
              <a:spcBef>
                <a:spcPts val="0"/>
              </a:spcBef>
              <a:spcAft>
                <a:spcPts val="0"/>
              </a:spcAft>
              <a:buSzPts val="3300"/>
              <a:buNone/>
              <a:defRPr sz="48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r>
              <a:t>xx%</a:t>
            </a:r>
          </a:p>
        </p:txBody>
      </p:sp>
      <p:sp>
        <p:nvSpPr>
          <p:cNvPr id="67" name="Google Shape;67;p9"/>
          <p:cNvSpPr txBox="1">
            <a:spLocks noGrp="1"/>
          </p:cNvSpPr>
          <p:nvPr>
            <p:ph type="subTitle" idx="1"/>
          </p:nvPr>
        </p:nvSpPr>
        <p:spPr>
          <a:xfrm>
            <a:off x="720000" y="3027200"/>
            <a:ext cx="2398200" cy="582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300"/>
              <a:buNone/>
              <a:defRPr sz="1600"/>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grpSp>
        <p:nvGrpSpPr>
          <p:cNvPr id="69" name="Google Shape;69;p10"/>
          <p:cNvGrpSpPr/>
          <p:nvPr/>
        </p:nvGrpSpPr>
        <p:grpSpPr>
          <a:xfrm flipH="1">
            <a:off x="-397202" y="-309433"/>
            <a:ext cx="4694153" cy="2086754"/>
            <a:chOff x="4106300" y="1016575"/>
            <a:chExt cx="2479350" cy="1102178"/>
          </a:xfrm>
        </p:grpSpPr>
        <p:sp>
          <p:nvSpPr>
            <p:cNvPr id="70" name="Google Shape;70;p10"/>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0"/>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 name="Google Shape;72;p10"/>
          <p:cNvGrpSpPr/>
          <p:nvPr/>
        </p:nvGrpSpPr>
        <p:grpSpPr>
          <a:xfrm rot="10800000" flipH="1">
            <a:off x="6630225" y="2833397"/>
            <a:ext cx="2513765" cy="2331456"/>
            <a:chOff x="6669475" y="4"/>
            <a:chExt cx="2513765" cy="2331456"/>
          </a:xfrm>
        </p:grpSpPr>
        <p:sp>
          <p:nvSpPr>
            <p:cNvPr id="73" name="Google Shape;73;p10"/>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0"/>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 name="Google Shape;75;p10"/>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4" name="Google Shape;114;p14"/>
          <p:cNvSpPr txBox="1">
            <a:spLocks noGrp="1"/>
          </p:cNvSpPr>
          <p:nvPr>
            <p:ph type="subTitle" idx="1"/>
          </p:nvPr>
        </p:nvSpPr>
        <p:spPr>
          <a:xfrm>
            <a:off x="720000" y="3516875"/>
            <a:ext cx="2164200" cy="76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5" name="Google Shape;115;p14"/>
          <p:cNvSpPr txBox="1">
            <a:spLocks noGrp="1"/>
          </p:cNvSpPr>
          <p:nvPr>
            <p:ph type="subTitle" idx="2"/>
          </p:nvPr>
        </p:nvSpPr>
        <p:spPr>
          <a:xfrm>
            <a:off x="3489900" y="3516875"/>
            <a:ext cx="2164200" cy="76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6" name="Google Shape;116;p14"/>
          <p:cNvSpPr txBox="1">
            <a:spLocks noGrp="1"/>
          </p:cNvSpPr>
          <p:nvPr>
            <p:ph type="subTitle" idx="3"/>
          </p:nvPr>
        </p:nvSpPr>
        <p:spPr>
          <a:xfrm>
            <a:off x="6259800" y="3516875"/>
            <a:ext cx="2164200" cy="76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7" name="Google Shape;117;p14"/>
          <p:cNvSpPr txBox="1">
            <a:spLocks noGrp="1"/>
          </p:cNvSpPr>
          <p:nvPr>
            <p:ph type="title" idx="4"/>
          </p:nvPr>
        </p:nvSpPr>
        <p:spPr>
          <a:xfrm>
            <a:off x="720000" y="3153875"/>
            <a:ext cx="21642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18" name="Google Shape;118;p14"/>
          <p:cNvSpPr txBox="1">
            <a:spLocks noGrp="1"/>
          </p:cNvSpPr>
          <p:nvPr>
            <p:ph type="title" idx="5"/>
          </p:nvPr>
        </p:nvSpPr>
        <p:spPr>
          <a:xfrm>
            <a:off x="3489900" y="3153875"/>
            <a:ext cx="21642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19" name="Google Shape;119;p14"/>
          <p:cNvSpPr txBox="1">
            <a:spLocks noGrp="1"/>
          </p:cNvSpPr>
          <p:nvPr>
            <p:ph type="title" idx="6"/>
          </p:nvPr>
        </p:nvSpPr>
        <p:spPr>
          <a:xfrm>
            <a:off x="6259800" y="3153875"/>
            <a:ext cx="21642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grpSp>
        <p:nvGrpSpPr>
          <p:cNvPr id="120" name="Google Shape;120;p14"/>
          <p:cNvGrpSpPr/>
          <p:nvPr/>
        </p:nvGrpSpPr>
        <p:grpSpPr>
          <a:xfrm>
            <a:off x="6285097" y="0"/>
            <a:ext cx="2858151" cy="2650866"/>
            <a:chOff x="6669475" y="4"/>
            <a:chExt cx="2513765" cy="2331456"/>
          </a:xfrm>
        </p:grpSpPr>
        <p:sp>
          <p:nvSpPr>
            <p:cNvPr id="121" name="Google Shape;121;p14"/>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4"/>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3"/>
        <p:cNvGrpSpPr/>
        <p:nvPr/>
      </p:nvGrpSpPr>
      <p:grpSpPr>
        <a:xfrm>
          <a:off x="0" y="0"/>
          <a:ext cx="0" cy="0"/>
          <a:chOff x="0" y="0"/>
          <a:chExt cx="0" cy="0"/>
        </a:xfrm>
      </p:grpSpPr>
      <p:grpSp>
        <p:nvGrpSpPr>
          <p:cNvPr id="124" name="Google Shape;124;p15"/>
          <p:cNvGrpSpPr/>
          <p:nvPr/>
        </p:nvGrpSpPr>
        <p:grpSpPr>
          <a:xfrm rot="10800000" flipH="1">
            <a:off x="5749768" y="3459952"/>
            <a:ext cx="3968943" cy="2132274"/>
            <a:chOff x="4106300" y="1016575"/>
            <a:chExt cx="2479350" cy="1102178"/>
          </a:xfrm>
        </p:grpSpPr>
        <p:sp>
          <p:nvSpPr>
            <p:cNvPr id="125" name="Google Shape;125;p15"/>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5"/>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 name="Google Shape;127;p15"/>
          <p:cNvGrpSpPr/>
          <p:nvPr/>
        </p:nvGrpSpPr>
        <p:grpSpPr>
          <a:xfrm flipH="1">
            <a:off x="-8822" y="-4"/>
            <a:ext cx="3021294" cy="2802177"/>
            <a:chOff x="6669475" y="4"/>
            <a:chExt cx="2513765" cy="2331456"/>
          </a:xfrm>
        </p:grpSpPr>
        <p:sp>
          <p:nvSpPr>
            <p:cNvPr id="128" name="Google Shape;128;p15"/>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5"/>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 name="Google Shape;130;p15"/>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1" name="Google Shape;131;p15"/>
          <p:cNvSpPr txBox="1">
            <a:spLocks noGrp="1"/>
          </p:cNvSpPr>
          <p:nvPr>
            <p:ph type="subTitle" idx="1"/>
          </p:nvPr>
        </p:nvSpPr>
        <p:spPr>
          <a:xfrm>
            <a:off x="720025" y="4125900"/>
            <a:ext cx="1782300" cy="47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2" name="Google Shape;132;p15"/>
          <p:cNvSpPr txBox="1">
            <a:spLocks noGrp="1"/>
          </p:cNvSpPr>
          <p:nvPr>
            <p:ph type="subTitle" idx="2"/>
          </p:nvPr>
        </p:nvSpPr>
        <p:spPr>
          <a:xfrm>
            <a:off x="3433180" y="4125900"/>
            <a:ext cx="1782300" cy="47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15"/>
          <p:cNvSpPr txBox="1">
            <a:spLocks noGrp="1"/>
          </p:cNvSpPr>
          <p:nvPr>
            <p:ph type="subTitle" idx="3"/>
          </p:nvPr>
        </p:nvSpPr>
        <p:spPr>
          <a:xfrm>
            <a:off x="3433163" y="2441250"/>
            <a:ext cx="1782300" cy="47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4" name="Google Shape;134;p15"/>
          <p:cNvSpPr txBox="1">
            <a:spLocks noGrp="1"/>
          </p:cNvSpPr>
          <p:nvPr>
            <p:ph type="subTitle" idx="4"/>
          </p:nvPr>
        </p:nvSpPr>
        <p:spPr>
          <a:xfrm>
            <a:off x="720000" y="2441250"/>
            <a:ext cx="1782300" cy="47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5" name="Google Shape;135;p15"/>
          <p:cNvSpPr txBox="1">
            <a:spLocks noGrp="1"/>
          </p:cNvSpPr>
          <p:nvPr>
            <p:ph type="title" idx="5"/>
          </p:nvPr>
        </p:nvSpPr>
        <p:spPr>
          <a:xfrm>
            <a:off x="720000" y="2078250"/>
            <a:ext cx="17823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36" name="Google Shape;136;p15"/>
          <p:cNvSpPr txBox="1">
            <a:spLocks noGrp="1"/>
          </p:cNvSpPr>
          <p:nvPr>
            <p:ph type="title" idx="6"/>
          </p:nvPr>
        </p:nvSpPr>
        <p:spPr>
          <a:xfrm>
            <a:off x="720000" y="3762900"/>
            <a:ext cx="17823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37" name="Google Shape;137;p15"/>
          <p:cNvSpPr txBox="1">
            <a:spLocks noGrp="1"/>
          </p:cNvSpPr>
          <p:nvPr>
            <p:ph type="title" idx="7"/>
          </p:nvPr>
        </p:nvSpPr>
        <p:spPr>
          <a:xfrm>
            <a:off x="3433175" y="2078250"/>
            <a:ext cx="17823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38" name="Google Shape;138;p15"/>
          <p:cNvSpPr txBox="1">
            <a:spLocks noGrp="1"/>
          </p:cNvSpPr>
          <p:nvPr>
            <p:ph type="title" idx="8"/>
          </p:nvPr>
        </p:nvSpPr>
        <p:spPr>
          <a:xfrm>
            <a:off x="3433175" y="3762900"/>
            <a:ext cx="17823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8" r:id="rId7"/>
    <p:sldLayoutId id="2147483660" r:id="rId8"/>
    <p:sldLayoutId id="2147483661" r:id="rId9"/>
    <p:sldLayoutId id="2147483663" r:id="rId10"/>
    <p:sldLayoutId id="2147483665"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7.gif"/><Relationship Id="rId11" Type="http://schemas.openxmlformats.org/officeDocument/2006/relationships/image" Target="../media/image32.png"/><Relationship Id="rId5" Type="http://schemas.openxmlformats.org/officeDocument/2006/relationships/image" Target="../media/image4.png"/><Relationship Id="rId10" Type="http://schemas.openxmlformats.org/officeDocument/2006/relationships/image" Target="../media/image31.svg"/><Relationship Id="rId4" Type="http://schemas.openxmlformats.org/officeDocument/2006/relationships/slide" Target="slide3.xml"/><Relationship Id="rId9" Type="http://schemas.openxmlformats.org/officeDocument/2006/relationships/image" Target="../media/image30.png"/><Relationship Id="rId14" Type="http://schemas.openxmlformats.org/officeDocument/2006/relationships/image" Target="../media/image35.svg"/></Relationships>
</file>

<file path=ppt/slides/_rels/slide1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slide" Target="slide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7.gif"/><Relationship Id="rId5" Type="http://schemas.openxmlformats.org/officeDocument/2006/relationships/image" Target="../media/image4.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ctrTitle"/>
          </p:nvPr>
        </p:nvSpPr>
        <p:spPr>
          <a:xfrm>
            <a:off x="347860" y="1472609"/>
            <a:ext cx="4155028" cy="298292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KPI Analysis- Fortis General Hospital</a:t>
            </a:r>
            <a:endParaRPr sz="7100" b="0" dirty="0">
              <a:latin typeface="Montserrat SemiBold"/>
              <a:ea typeface="Montserrat SemiBold"/>
              <a:cs typeface="Montserrat SemiBold"/>
              <a:sym typeface="Montserrat SemiBold"/>
            </a:endParaRPr>
          </a:p>
        </p:txBody>
      </p:sp>
      <p:pic>
        <p:nvPicPr>
          <p:cNvPr id="269" name="Google Shape;269;p31"/>
          <p:cNvPicPr preferRelativeResize="0"/>
          <p:nvPr/>
        </p:nvPicPr>
        <p:blipFill rotWithShape="1">
          <a:blip r:embed="rId3">
            <a:alphaModFix/>
          </a:blip>
          <a:srcRect/>
          <a:stretch/>
        </p:blipFill>
        <p:spPr>
          <a:xfrm>
            <a:off x="5032475" y="159375"/>
            <a:ext cx="3820800" cy="3820800"/>
          </a:xfrm>
          <a:prstGeom prst="roundRect">
            <a:avLst>
              <a:gd name="adj" fmla="val 28861"/>
            </a:avLst>
          </a:prstGeom>
          <a:noFill/>
          <a:ln>
            <a:noFill/>
          </a:ln>
        </p:spPr>
      </p:pic>
      <p:sp>
        <p:nvSpPr>
          <p:cNvPr id="3" name="Subtitle 2">
            <a:extLst>
              <a:ext uri="{FF2B5EF4-FFF2-40B4-BE49-F238E27FC236}">
                <a16:creationId xmlns:a16="http://schemas.microsoft.com/office/drawing/2014/main" id="{1344E821-524A-14A3-12AF-499C29CCFFB5}"/>
              </a:ext>
            </a:extLst>
          </p:cNvPr>
          <p:cNvSpPr>
            <a:spLocks noGrp="1"/>
          </p:cNvSpPr>
          <p:nvPr>
            <p:ph type="subTitle" idx="1"/>
          </p:nvPr>
        </p:nvSpPr>
        <p:spPr>
          <a:xfrm>
            <a:off x="7256722" y="4723039"/>
            <a:ext cx="1596554" cy="327426"/>
          </a:xfrm>
        </p:spPr>
        <p:txBody>
          <a:bodyPr/>
          <a:lstStyle/>
          <a:p>
            <a:r>
              <a:rPr lang="en-US" sz="1200" dirty="0">
                <a:solidFill>
                  <a:schemeClr val="tx1"/>
                </a:solidFill>
                <a:latin typeface="Montserrat SemiBold" panose="00000700000000000000" pitchFamily="2" charset="0"/>
              </a:rPr>
              <a:t>By - Timsy Singh</a:t>
            </a:r>
            <a:endParaRPr lang="en-IN" sz="1200" dirty="0">
              <a:solidFill>
                <a:schemeClr val="tx1"/>
              </a:solidFill>
              <a:latin typeface="Montserrat SemiBold" panose="000007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2"/>
          <p:cNvSpPr txBox="1">
            <a:spLocks noGrp="1"/>
          </p:cNvSpPr>
          <p:nvPr>
            <p:ph type="title"/>
          </p:nvPr>
        </p:nvSpPr>
        <p:spPr>
          <a:xfrm flipH="1">
            <a:off x="5573614" y="2172787"/>
            <a:ext cx="3091500" cy="6600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2"/>
              </a:buClr>
              <a:buSzPts val="1100"/>
              <a:buFont typeface="Arial"/>
              <a:buNone/>
            </a:pPr>
            <a:r>
              <a:rPr lang="en-US" dirty="0"/>
              <a:t>Relationship Between KPIs</a:t>
            </a:r>
            <a:endParaRPr dirty="0"/>
          </a:p>
        </p:txBody>
      </p:sp>
      <p:pic>
        <p:nvPicPr>
          <p:cNvPr id="565" name="Google Shape;565;p42"/>
          <p:cNvPicPr preferRelativeResize="0"/>
          <p:nvPr/>
        </p:nvPicPr>
        <p:blipFill rotWithShape="1">
          <a:blip r:embed="rId3">
            <a:alphaModFix/>
          </a:blip>
          <a:srcRect t="6529" b="6529"/>
          <a:stretch/>
        </p:blipFill>
        <p:spPr>
          <a:xfrm flipH="1">
            <a:off x="285775" y="1605800"/>
            <a:ext cx="3536400" cy="3074700"/>
          </a:xfrm>
          <a:prstGeom prst="roundRect">
            <a:avLst>
              <a:gd name="adj" fmla="val 33816"/>
            </a:avLst>
          </a:prstGeom>
          <a:noFill/>
          <a:ln>
            <a:noFill/>
          </a:ln>
        </p:spPr>
      </p:pic>
      <p:pic>
        <p:nvPicPr>
          <p:cNvPr id="566" name="Google Shape;566;p42">
            <a:hlinkClick r:id="" action="ppaction://hlinkshowjump?jump=nextslide"/>
          </p:cNvPr>
          <p:cNvPicPr preferRelativeResize="0"/>
          <p:nvPr/>
        </p:nvPicPr>
        <p:blipFill rotWithShape="1">
          <a:blip r:embed="rId4">
            <a:alphaModFix/>
          </a:blip>
          <a:srcRect l="11164" t="27567" r="18532" b="39025"/>
          <a:stretch/>
        </p:blipFill>
        <p:spPr>
          <a:xfrm>
            <a:off x="8542799" y="189011"/>
            <a:ext cx="389103" cy="161974"/>
          </a:xfrm>
          <a:prstGeom prst="rect">
            <a:avLst/>
          </a:prstGeom>
          <a:noFill/>
          <a:ln>
            <a:noFill/>
          </a:ln>
        </p:spPr>
      </p:pic>
      <p:pic>
        <p:nvPicPr>
          <p:cNvPr id="567" name="Google Shape;567;p42">
            <a:hlinkClick r:id="" action="ppaction://hlinkshowjump?jump=previousslide"/>
          </p:cNvPr>
          <p:cNvPicPr preferRelativeResize="0"/>
          <p:nvPr/>
        </p:nvPicPr>
        <p:blipFill rotWithShape="1">
          <a:blip r:embed="rId4">
            <a:alphaModFix/>
          </a:blip>
          <a:srcRect l="11164" t="27567" r="18532" b="39025"/>
          <a:stretch/>
        </p:blipFill>
        <p:spPr>
          <a:xfrm flipH="1">
            <a:off x="8042649" y="189011"/>
            <a:ext cx="389103" cy="161974"/>
          </a:xfrm>
          <a:prstGeom prst="rect">
            <a:avLst/>
          </a:prstGeom>
          <a:noFill/>
          <a:ln>
            <a:noFill/>
          </a:ln>
        </p:spPr>
      </p:pic>
      <p:sp>
        <p:nvSpPr>
          <p:cNvPr id="568" name="Google Shape;568;p42">
            <a:hlinkClick r:id="rId5"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9" name="Google Shape;569;p42">
            <a:hlinkClick r:id="rId5"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ppt_w</p:attrName>
                                        </p:attrNameLst>
                                      </p:cBhvr>
                                      <p:tavLst>
                                        <p:tav tm="0">
                                          <p:val>
                                            <p:strVal val="0"/>
                                          </p:val>
                                        </p:tav>
                                        <p:tav tm="100000">
                                          <p:val>
                                            <p:strVal val="#ppt_w"/>
                                          </p:val>
                                        </p:tav>
                                      </p:tavLst>
                                    </p:anim>
                                    <p:anim calcmode="lin" valueType="num">
                                      <p:cBhvr additive="base">
                                        <p:cTn id="8" dur="1000"/>
                                        <p:tgtEl>
                                          <p:spTgt spid="5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95061-2A3C-259F-32F9-86AE8CE60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E934A-8CF6-0E08-818A-4E50AA1BA4DD}"/>
              </a:ext>
            </a:extLst>
          </p:cNvPr>
          <p:cNvSpPr>
            <a:spLocks noGrp="1"/>
          </p:cNvSpPr>
          <p:nvPr>
            <p:ph type="title"/>
          </p:nvPr>
        </p:nvSpPr>
        <p:spPr>
          <a:xfrm>
            <a:off x="66675" y="445025"/>
            <a:ext cx="9015413" cy="572700"/>
          </a:xfrm>
        </p:spPr>
        <p:txBody>
          <a:bodyPr/>
          <a:lstStyle/>
          <a:p>
            <a:r>
              <a:rPr lang="en-US" dirty="0"/>
              <a:t>Unassisted Fall Vs Staff Responsiveness </a:t>
            </a:r>
            <a:endParaRPr lang="en-IN" dirty="0"/>
          </a:p>
        </p:txBody>
      </p:sp>
      <p:sp>
        <p:nvSpPr>
          <p:cNvPr id="3" name="Text Placeholder 2">
            <a:extLst>
              <a:ext uri="{FF2B5EF4-FFF2-40B4-BE49-F238E27FC236}">
                <a16:creationId xmlns:a16="http://schemas.microsoft.com/office/drawing/2014/main" id="{FE188EDA-1249-4C42-6281-141C86D29D32}"/>
              </a:ext>
            </a:extLst>
          </p:cNvPr>
          <p:cNvSpPr>
            <a:spLocks noGrp="1"/>
          </p:cNvSpPr>
          <p:nvPr>
            <p:ph type="body" idx="1"/>
          </p:nvPr>
        </p:nvSpPr>
        <p:spPr>
          <a:xfrm>
            <a:off x="180975" y="919112"/>
            <a:ext cx="3371850" cy="3991025"/>
          </a:xfrm>
        </p:spPr>
        <p:txBody>
          <a:bodyPr/>
          <a:lstStyle/>
          <a:p>
            <a:pPr marL="139700" indent="0">
              <a:buNone/>
            </a:pPr>
            <a:r>
              <a:rPr lang="en-US" sz="1600" dirty="0"/>
              <a:t>              </a:t>
            </a:r>
          </a:p>
          <a:p>
            <a:pPr marL="139700" indent="0">
              <a:buNone/>
            </a:pPr>
            <a:r>
              <a:rPr lang="en-US" sz="1600" dirty="0"/>
              <a:t>                 Scatter Graph</a:t>
            </a:r>
          </a:p>
          <a:p>
            <a:pPr marL="139700" indent="0">
              <a:buNone/>
            </a:pPr>
            <a:r>
              <a:rPr lang="en-US" sz="1000" b="1" dirty="0"/>
              <a:t>Interpretation: </a:t>
            </a:r>
            <a:r>
              <a:rPr lang="en-US" sz="900" dirty="0"/>
              <a:t>The line of best-fit trends downward, indicating a negative correlation. As the Staff Responsiveness increases, Unassisted fall decreases. The data points are fairly close to the trendline, suggesting the relationship is relatively strong. The spread is moderate, which means other variables might also influence fall rate but staff responsiveness is clearly a significant factor</a:t>
            </a:r>
          </a:p>
          <a:p>
            <a:pPr marL="139700" indent="0">
              <a:buNone/>
            </a:pPr>
            <a:endParaRPr lang="en-US" sz="900" dirty="0"/>
          </a:p>
          <a:p>
            <a:pPr marL="139700" indent="0">
              <a:buNone/>
            </a:pPr>
            <a:r>
              <a:rPr lang="en-US" sz="1600" dirty="0"/>
              <a:t>                   Correlation</a:t>
            </a:r>
          </a:p>
          <a:p>
            <a:pPr marL="139700" indent="0">
              <a:buNone/>
            </a:pPr>
            <a:r>
              <a:rPr lang="en-US" sz="1000" b="1" dirty="0"/>
              <a:t>Interpretation</a:t>
            </a:r>
            <a:r>
              <a:rPr lang="en-US" sz="900" dirty="0"/>
              <a:t>: The value is negative i.e. -</a:t>
            </a:r>
            <a:r>
              <a:rPr lang="en-US" sz="900" b="1" dirty="0"/>
              <a:t>0.79</a:t>
            </a:r>
            <a:r>
              <a:rPr lang="en-US" sz="900" dirty="0"/>
              <a:t> which shows that they have a strong relationship but negatively.</a:t>
            </a:r>
          </a:p>
          <a:p>
            <a:pPr marL="139700" indent="0">
              <a:buNone/>
            </a:pPr>
            <a:endParaRPr lang="en-US" sz="900" dirty="0"/>
          </a:p>
          <a:p>
            <a:pPr marL="139700" indent="0">
              <a:buNone/>
            </a:pPr>
            <a:r>
              <a:rPr lang="en-US" sz="900" dirty="0"/>
              <a:t>	        </a:t>
            </a:r>
            <a:r>
              <a:rPr lang="en-US" sz="1600" dirty="0"/>
              <a:t>Regression</a:t>
            </a:r>
            <a:endParaRPr lang="en-US" sz="900" dirty="0"/>
          </a:p>
          <a:p>
            <a:pPr marL="139700" indent="0">
              <a:buNone/>
            </a:pPr>
            <a:r>
              <a:rPr lang="en-US" sz="1000" b="1" dirty="0"/>
              <a:t>Interpretation</a:t>
            </a:r>
            <a:r>
              <a:rPr lang="en-US" sz="800" dirty="0"/>
              <a:t>: </a:t>
            </a:r>
            <a:r>
              <a:rPr lang="en-US" sz="900" dirty="0"/>
              <a:t>The model is statistically significant and explains </a:t>
            </a:r>
            <a:r>
              <a:rPr lang="en-US" sz="900" b="1" dirty="0"/>
              <a:t>62.6% </a:t>
            </a:r>
            <a:r>
              <a:rPr lang="en-US" sz="900" dirty="0"/>
              <a:t>of the variance in the outcome. As x-variable coefficient is </a:t>
            </a:r>
            <a:r>
              <a:rPr lang="en-US" sz="900" b="1" dirty="0"/>
              <a:t>-9.55119  </a:t>
            </a:r>
            <a:r>
              <a:rPr lang="en-US" sz="900" dirty="0"/>
              <a:t>therefore for every 1-unit increase in the unassisted fall, the staff responsiveness decreases by </a:t>
            </a:r>
            <a:r>
              <a:rPr lang="en-US" sz="900" b="1" dirty="0"/>
              <a:t>9.55119</a:t>
            </a:r>
            <a:r>
              <a:rPr lang="en-US" sz="900" dirty="0"/>
              <a:t> units (negative relationship)</a:t>
            </a:r>
            <a:endParaRPr lang="en-IN" sz="900" dirty="0"/>
          </a:p>
          <a:p>
            <a:pPr marL="596900" lvl="1" indent="0">
              <a:buNone/>
            </a:pPr>
            <a:endParaRPr lang="en-US" sz="800" dirty="0"/>
          </a:p>
        </p:txBody>
      </p:sp>
      <p:pic>
        <p:nvPicPr>
          <p:cNvPr id="7" name="Picture 6">
            <a:extLst>
              <a:ext uri="{FF2B5EF4-FFF2-40B4-BE49-F238E27FC236}">
                <a16:creationId xmlns:a16="http://schemas.microsoft.com/office/drawing/2014/main" id="{28948D73-2FF3-0F99-3C52-68D21ACF501D}"/>
              </a:ext>
            </a:extLst>
          </p:cNvPr>
          <p:cNvPicPr>
            <a:picLocks noChangeAspect="1"/>
          </p:cNvPicPr>
          <p:nvPr/>
        </p:nvPicPr>
        <p:blipFill>
          <a:blip r:embed="rId3"/>
          <a:stretch>
            <a:fillRect/>
          </a:stretch>
        </p:blipFill>
        <p:spPr>
          <a:xfrm>
            <a:off x="4852976" y="2647950"/>
            <a:ext cx="2943247" cy="161926"/>
          </a:xfrm>
          <a:prstGeom prst="rect">
            <a:avLst/>
          </a:prstGeom>
        </p:spPr>
      </p:pic>
      <p:pic>
        <p:nvPicPr>
          <p:cNvPr id="6" name="Picture 5">
            <a:extLst>
              <a:ext uri="{FF2B5EF4-FFF2-40B4-BE49-F238E27FC236}">
                <a16:creationId xmlns:a16="http://schemas.microsoft.com/office/drawing/2014/main" id="{DB4DD4F3-8CA6-E2B6-6CD2-6803BCD84F2D}"/>
              </a:ext>
            </a:extLst>
          </p:cNvPr>
          <p:cNvPicPr>
            <a:picLocks noChangeAspect="1"/>
          </p:cNvPicPr>
          <p:nvPr/>
        </p:nvPicPr>
        <p:blipFill>
          <a:blip r:embed="rId4"/>
          <a:stretch>
            <a:fillRect/>
          </a:stretch>
        </p:blipFill>
        <p:spPr>
          <a:xfrm>
            <a:off x="3709625" y="1062038"/>
            <a:ext cx="5210538" cy="1472544"/>
          </a:xfrm>
          <a:prstGeom prst="rect">
            <a:avLst/>
          </a:prstGeom>
        </p:spPr>
      </p:pic>
      <p:pic>
        <p:nvPicPr>
          <p:cNvPr id="10" name="Picture 9">
            <a:extLst>
              <a:ext uri="{FF2B5EF4-FFF2-40B4-BE49-F238E27FC236}">
                <a16:creationId xmlns:a16="http://schemas.microsoft.com/office/drawing/2014/main" id="{A8C13396-438C-A545-2C83-1A0145C16BE5}"/>
              </a:ext>
            </a:extLst>
          </p:cNvPr>
          <p:cNvPicPr>
            <a:picLocks noChangeAspect="1"/>
          </p:cNvPicPr>
          <p:nvPr/>
        </p:nvPicPr>
        <p:blipFill>
          <a:blip r:embed="rId5"/>
          <a:stretch>
            <a:fillRect/>
          </a:stretch>
        </p:blipFill>
        <p:spPr>
          <a:xfrm>
            <a:off x="4726776" y="3037992"/>
            <a:ext cx="3195646" cy="1660483"/>
          </a:xfrm>
          <a:prstGeom prst="rect">
            <a:avLst/>
          </a:prstGeom>
        </p:spPr>
      </p:pic>
    </p:spTree>
    <p:extLst>
      <p:ext uri="{BB962C8B-B14F-4D97-AF65-F5344CB8AC3E}">
        <p14:creationId xmlns:p14="http://schemas.microsoft.com/office/powerpoint/2010/main" val="16322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99"/>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99"/>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999"/>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999"/>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999"/>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999"/>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999"/>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8E377-CC30-C3A3-B342-D4795CA6413D}"/>
              </a:ext>
            </a:extLst>
          </p:cNvPr>
          <p:cNvSpPr>
            <a:spLocks noGrp="1"/>
          </p:cNvSpPr>
          <p:nvPr>
            <p:ph type="title"/>
          </p:nvPr>
        </p:nvSpPr>
        <p:spPr>
          <a:xfrm>
            <a:off x="66675" y="445025"/>
            <a:ext cx="9015413" cy="572700"/>
          </a:xfrm>
        </p:spPr>
        <p:txBody>
          <a:bodyPr/>
          <a:lstStyle/>
          <a:p>
            <a:r>
              <a:rPr lang="en-US" dirty="0"/>
              <a:t>Bed Occupancy Vs Unassisted Fall</a:t>
            </a:r>
            <a:endParaRPr lang="en-IN" dirty="0"/>
          </a:p>
        </p:txBody>
      </p:sp>
      <p:sp>
        <p:nvSpPr>
          <p:cNvPr id="3" name="Text Placeholder 2">
            <a:extLst>
              <a:ext uri="{FF2B5EF4-FFF2-40B4-BE49-F238E27FC236}">
                <a16:creationId xmlns:a16="http://schemas.microsoft.com/office/drawing/2014/main" id="{9191C7ED-FD61-D3A9-27CF-2E2B4DF06569}"/>
              </a:ext>
            </a:extLst>
          </p:cNvPr>
          <p:cNvSpPr>
            <a:spLocks noGrp="1"/>
          </p:cNvSpPr>
          <p:nvPr>
            <p:ph type="body" idx="1"/>
          </p:nvPr>
        </p:nvSpPr>
        <p:spPr>
          <a:xfrm>
            <a:off x="180975" y="919112"/>
            <a:ext cx="3371850" cy="3991025"/>
          </a:xfrm>
        </p:spPr>
        <p:txBody>
          <a:bodyPr/>
          <a:lstStyle/>
          <a:p>
            <a:pPr marL="139700" indent="0">
              <a:buNone/>
            </a:pPr>
            <a:r>
              <a:rPr lang="en-US" sz="1600" dirty="0"/>
              <a:t>              </a:t>
            </a:r>
          </a:p>
          <a:p>
            <a:pPr marL="139700" indent="0">
              <a:buNone/>
            </a:pPr>
            <a:r>
              <a:rPr lang="en-US" sz="1600" dirty="0"/>
              <a:t>                 Scatter Graph</a:t>
            </a:r>
          </a:p>
          <a:p>
            <a:pPr marL="139700" indent="0">
              <a:buNone/>
            </a:pPr>
            <a:r>
              <a:rPr lang="en-US" sz="1000" b="1" dirty="0"/>
              <a:t>Interpretation: </a:t>
            </a:r>
            <a:r>
              <a:rPr lang="en-US" sz="900" dirty="0"/>
              <a:t>The line of best-fit trends upward, indicating a positive correlation. As the Unassisted Fall % increases, the bed occupancy % increases and vice-versa is also true. The data points are fairly close to the trendline, suggesting the relationship is relatively strong. The spread is moderate, which means other variables might also influence bed occupancy, but fall rate is clearly a significant factor</a:t>
            </a:r>
          </a:p>
          <a:p>
            <a:pPr marL="139700" indent="0">
              <a:buNone/>
            </a:pPr>
            <a:endParaRPr lang="en-US" sz="900" dirty="0"/>
          </a:p>
          <a:p>
            <a:pPr marL="139700" indent="0">
              <a:buNone/>
            </a:pPr>
            <a:r>
              <a:rPr lang="en-US" sz="1600" dirty="0"/>
              <a:t>                   Correlation</a:t>
            </a:r>
          </a:p>
          <a:p>
            <a:pPr marL="139700" indent="0">
              <a:buNone/>
            </a:pPr>
            <a:r>
              <a:rPr lang="en-US" sz="1000" b="1" dirty="0"/>
              <a:t>Interpretation</a:t>
            </a:r>
            <a:r>
              <a:rPr lang="en-US" sz="900" dirty="0"/>
              <a:t>: The value is </a:t>
            </a:r>
            <a:r>
              <a:rPr lang="en-US" sz="900" b="1" dirty="0"/>
              <a:t>0.70</a:t>
            </a:r>
            <a:r>
              <a:rPr lang="en-US" sz="900" dirty="0"/>
              <a:t> which shows that they have a positive strong relationship.</a:t>
            </a:r>
          </a:p>
          <a:p>
            <a:pPr marL="139700" indent="0">
              <a:buNone/>
            </a:pPr>
            <a:endParaRPr lang="en-US" sz="900" dirty="0"/>
          </a:p>
          <a:p>
            <a:pPr marL="139700" indent="0">
              <a:buNone/>
            </a:pPr>
            <a:r>
              <a:rPr lang="en-US" sz="900" dirty="0"/>
              <a:t>	         </a:t>
            </a:r>
            <a:r>
              <a:rPr lang="en-US" sz="1600" dirty="0"/>
              <a:t>Regression</a:t>
            </a:r>
            <a:endParaRPr lang="en-US" sz="900" dirty="0"/>
          </a:p>
          <a:p>
            <a:pPr marL="139700" indent="0">
              <a:buNone/>
            </a:pPr>
            <a:r>
              <a:rPr lang="en-US" sz="1000" b="1" dirty="0"/>
              <a:t>Interpretation: </a:t>
            </a:r>
            <a:r>
              <a:rPr lang="en-US" sz="900" dirty="0"/>
              <a:t>The model is statistically significant and explains </a:t>
            </a:r>
            <a:r>
              <a:rPr lang="en-US" sz="900" b="1" dirty="0"/>
              <a:t>49% </a:t>
            </a:r>
            <a:r>
              <a:rPr lang="en-US" sz="900" dirty="0"/>
              <a:t>of the variance in the outcome. As x-variable coefficient is </a:t>
            </a:r>
            <a:r>
              <a:rPr lang="en-US" sz="900" b="1" dirty="0"/>
              <a:t>-0.039729 </a:t>
            </a:r>
            <a:r>
              <a:rPr lang="en-US" sz="900" dirty="0"/>
              <a:t>therefore for every 1-unit increase in the unassisted fall, the bed occupancy increases by 0.039729 units </a:t>
            </a:r>
            <a:endParaRPr lang="en-IN" sz="900" dirty="0"/>
          </a:p>
          <a:p>
            <a:pPr marL="596900" lvl="1" indent="0">
              <a:buNone/>
            </a:pPr>
            <a:endParaRPr lang="en-US" sz="800" dirty="0"/>
          </a:p>
        </p:txBody>
      </p:sp>
      <p:pic>
        <p:nvPicPr>
          <p:cNvPr id="13" name="Picture 12">
            <a:extLst>
              <a:ext uri="{FF2B5EF4-FFF2-40B4-BE49-F238E27FC236}">
                <a16:creationId xmlns:a16="http://schemas.microsoft.com/office/drawing/2014/main" id="{19B84ED2-29A2-CFC8-2E71-601EAA73EC78}"/>
              </a:ext>
            </a:extLst>
          </p:cNvPr>
          <p:cNvPicPr>
            <a:picLocks noChangeAspect="1"/>
          </p:cNvPicPr>
          <p:nvPr/>
        </p:nvPicPr>
        <p:blipFill>
          <a:blip r:embed="rId3"/>
          <a:stretch>
            <a:fillRect/>
          </a:stretch>
        </p:blipFill>
        <p:spPr>
          <a:xfrm>
            <a:off x="3667125" y="919112"/>
            <a:ext cx="5208909" cy="1701663"/>
          </a:xfrm>
          <a:prstGeom prst="rect">
            <a:avLst/>
          </a:prstGeom>
        </p:spPr>
      </p:pic>
      <p:pic>
        <p:nvPicPr>
          <p:cNvPr id="15" name="Picture 14">
            <a:extLst>
              <a:ext uri="{FF2B5EF4-FFF2-40B4-BE49-F238E27FC236}">
                <a16:creationId xmlns:a16="http://schemas.microsoft.com/office/drawing/2014/main" id="{C6D20467-31B0-8393-A683-FE406257C80E}"/>
              </a:ext>
            </a:extLst>
          </p:cNvPr>
          <p:cNvPicPr>
            <a:picLocks noChangeAspect="1"/>
          </p:cNvPicPr>
          <p:nvPr/>
        </p:nvPicPr>
        <p:blipFill>
          <a:blip r:embed="rId4"/>
          <a:stretch>
            <a:fillRect/>
          </a:stretch>
        </p:blipFill>
        <p:spPr>
          <a:xfrm>
            <a:off x="4572000" y="3031831"/>
            <a:ext cx="3481408" cy="1768780"/>
          </a:xfrm>
          <a:prstGeom prst="rect">
            <a:avLst/>
          </a:prstGeom>
        </p:spPr>
      </p:pic>
      <p:pic>
        <p:nvPicPr>
          <p:cNvPr id="17" name="Picture 16">
            <a:extLst>
              <a:ext uri="{FF2B5EF4-FFF2-40B4-BE49-F238E27FC236}">
                <a16:creationId xmlns:a16="http://schemas.microsoft.com/office/drawing/2014/main" id="{F9CB0703-1BE8-6D53-C5A9-3C1399440FA1}"/>
              </a:ext>
            </a:extLst>
          </p:cNvPr>
          <p:cNvPicPr>
            <a:picLocks noChangeAspect="1"/>
          </p:cNvPicPr>
          <p:nvPr/>
        </p:nvPicPr>
        <p:blipFill>
          <a:blip r:embed="rId5"/>
          <a:stretch>
            <a:fillRect/>
          </a:stretch>
        </p:blipFill>
        <p:spPr>
          <a:xfrm>
            <a:off x="4700576" y="2623139"/>
            <a:ext cx="2943247" cy="171451"/>
          </a:xfrm>
          <a:prstGeom prst="rect">
            <a:avLst/>
          </a:prstGeom>
        </p:spPr>
      </p:pic>
    </p:spTree>
    <p:extLst>
      <p:ext uri="{BB962C8B-B14F-4D97-AF65-F5344CB8AC3E}">
        <p14:creationId xmlns:p14="http://schemas.microsoft.com/office/powerpoint/2010/main" val="9441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999"/>
                                          </p:stCondLst>
                                        </p:cTn>
                                        <p:tgtEl>
                                          <p:spTgt spid="3">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999"/>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999"/>
                                          </p:stCondLst>
                                        </p:cTn>
                                        <p:tgtEl>
                                          <p:spTgt spid="3">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999"/>
                                          </p:stCondLst>
                                        </p:cTn>
                                        <p:tgtEl>
                                          <p:spTgt spid="3">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999"/>
                                          </p:stCondLst>
                                        </p:cTn>
                                        <p:tgtEl>
                                          <p:spTgt spid="3">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999"/>
                                          </p:stCondLst>
                                        </p:cTn>
                                        <p:tgtEl>
                                          <p:spTgt spid="3">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999"/>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9B7ED-ACC9-ADFC-9E62-C0E049EAA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9DC9B-5C98-F757-30A7-4198914C8C06}"/>
              </a:ext>
            </a:extLst>
          </p:cNvPr>
          <p:cNvSpPr>
            <a:spLocks noGrp="1"/>
          </p:cNvSpPr>
          <p:nvPr>
            <p:ph type="title"/>
          </p:nvPr>
        </p:nvSpPr>
        <p:spPr>
          <a:xfrm>
            <a:off x="66675" y="445025"/>
            <a:ext cx="9015413" cy="572700"/>
          </a:xfrm>
        </p:spPr>
        <p:txBody>
          <a:bodyPr/>
          <a:lstStyle/>
          <a:p>
            <a:r>
              <a:rPr lang="en-US" dirty="0"/>
              <a:t>Bed Occupancy Vs Staff Responsiveness</a:t>
            </a:r>
            <a:endParaRPr lang="en-IN" dirty="0"/>
          </a:p>
        </p:txBody>
      </p:sp>
      <p:sp>
        <p:nvSpPr>
          <p:cNvPr id="3" name="Text Placeholder 2">
            <a:extLst>
              <a:ext uri="{FF2B5EF4-FFF2-40B4-BE49-F238E27FC236}">
                <a16:creationId xmlns:a16="http://schemas.microsoft.com/office/drawing/2014/main" id="{97A411CF-0D6D-FF71-D627-6F6C0654F621}"/>
              </a:ext>
            </a:extLst>
          </p:cNvPr>
          <p:cNvSpPr>
            <a:spLocks noGrp="1"/>
          </p:cNvSpPr>
          <p:nvPr>
            <p:ph type="body" idx="1"/>
          </p:nvPr>
        </p:nvSpPr>
        <p:spPr>
          <a:xfrm>
            <a:off x="180975" y="919112"/>
            <a:ext cx="3371850" cy="3991025"/>
          </a:xfrm>
        </p:spPr>
        <p:txBody>
          <a:bodyPr/>
          <a:lstStyle/>
          <a:p>
            <a:pPr marL="139700" indent="0">
              <a:buNone/>
            </a:pPr>
            <a:r>
              <a:rPr lang="en-US" sz="1600" dirty="0"/>
              <a:t>              </a:t>
            </a:r>
          </a:p>
          <a:p>
            <a:pPr marL="139700" indent="0">
              <a:buNone/>
            </a:pPr>
            <a:r>
              <a:rPr lang="en-US" sz="1600" dirty="0"/>
              <a:t>                 Scatter Graph</a:t>
            </a:r>
          </a:p>
          <a:p>
            <a:pPr marL="139700" indent="0">
              <a:buNone/>
            </a:pPr>
            <a:r>
              <a:rPr lang="en-US" sz="1000" b="1" dirty="0"/>
              <a:t>Interpretation: </a:t>
            </a:r>
            <a:r>
              <a:rPr lang="en-US" sz="900" dirty="0"/>
              <a:t>The line of best-fit trends upward, indicating a negative correlation. As the Bed occupancy increases, the staff responsiveness decreases. The data points are not close to the trendline, suggesting the relationship is relatively moderate. The spread is weak, which means other variables might also influence staff responsiveness.</a:t>
            </a:r>
          </a:p>
          <a:p>
            <a:pPr marL="139700" indent="0">
              <a:buNone/>
            </a:pPr>
            <a:endParaRPr lang="en-US" sz="900" dirty="0"/>
          </a:p>
          <a:p>
            <a:pPr marL="139700" indent="0">
              <a:buNone/>
            </a:pPr>
            <a:r>
              <a:rPr lang="en-US" sz="1600" dirty="0"/>
              <a:t>                   Correlation</a:t>
            </a:r>
          </a:p>
          <a:p>
            <a:pPr marL="139700" indent="0">
              <a:buNone/>
            </a:pPr>
            <a:r>
              <a:rPr lang="en-US" sz="1000" b="1" dirty="0"/>
              <a:t>Interpretation</a:t>
            </a:r>
            <a:r>
              <a:rPr lang="en-US" sz="900" dirty="0"/>
              <a:t>: The value is negative i.e. </a:t>
            </a:r>
            <a:r>
              <a:rPr lang="en-US" sz="900" b="1" dirty="0"/>
              <a:t>-0.37</a:t>
            </a:r>
            <a:r>
              <a:rPr lang="en-US" sz="900" dirty="0"/>
              <a:t> which shows that they have a negative moderate relationship.</a:t>
            </a:r>
          </a:p>
          <a:p>
            <a:pPr marL="139700" indent="0">
              <a:buNone/>
            </a:pPr>
            <a:endParaRPr lang="en-US" sz="900" dirty="0"/>
          </a:p>
          <a:p>
            <a:pPr marL="139700" indent="0">
              <a:buNone/>
            </a:pPr>
            <a:r>
              <a:rPr lang="en-US" sz="900" dirty="0"/>
              <a:t>	         </a:t>
            </a:r>
            <a:r>
              <a:rPr lang="en-US" sz="1600" dirty="0"/>
              <a:t>Regression</a:t>
            </a:r>
            <a:endParaRPr lang="en-US" sz="900" dirty="0"/>
          </a:p>
          <a:p>
            <a:pPr marL="139700" indent="0">
              <a:buNone/>
            </a:pPr>
            <a:r>
              <a:rPr lang="en-US" sz="1000" b="1" dirty="0"/>
              <a:t>Interpretation: </a:t>
            </a:r>
            <a:r>
              <a:rPr lang="en-US" sz="900" dirty="0"/>
              <a:t>The model is statistically significant and explains </a:t>
            </a:r>
            <a:r>
              <a:rPr lang="en-US" sz="900" b="1" dirty="0"/>
              <a:t>13.8% </a:t>
            </a:r>
            <a:r>
              <a:rPr lang="en-US" sz="900" dirty="0"/>
              <a:t>of the variance in the outcome. As x-variable coefficient is </a:t>
            </a:r>
            <a:r>
              <a:rPr lang="en-US" sz="900" b="1" dirty="0"/>
              <a:t>-0.54 </a:t>
            </a:r>
            <a:r>
              <a:rPr lang="en-US" sz="900" dirty="0"/>
              <a:t>therefore for every 1-unit increase in the bed occupancy, the staff responsiveness decreases by 0.54 units </a:t>
            </a:r>
            <a:endParaRPr lang="en-IN" sz="900" dirty="0"/>
          </a:p>
          <a:p>
            <a:pPr marL="596900" lvl="1" indent="0">
              <a:buNone/>
            </a:pPr>
            <a:endParaRPr lang="en-US" sz="800" dirty="0"/>
          </a:p>
        </p:txBody>
      </p:sp>
      <p:pic>
        <p:nvPicPr>
          <p:cNvPr id="7" name="Picture 6">
            <a:extLst>
              <a:ext uri="{FF2B5EF4-FFF2-40B4-BE49-F238E27FC236}">
                <a16:creationId xmlns:a16="http://schemas.microsoft.com/office/drawing/2014/main" id="{12F81E47-50C3-D7F8-2FD5-D604C7ECA953}"/>
              </a:ext>
            </a:extLst>
          </p:cNvPr>
          <p:cNvPicPr>
            <a:picLocks noChangeAspect="1"/>
          </p:cNvPicPr>
          <p:nvPr/>
        </p:nvPicPr>
        <p:blipFill>
          <a:blip r:embed="rId3"/>
          <a:stretch>
            <a:fillRect/>
          </a:stretch>
        </p:blipFill>
        <p:spPr>
          <a:xfrm>
            <a:off x="3569134" y="876291"/>
            <a:ext cx="5206130" cy="1695459"/>
          </a:xfrm>
          <a:prstGeom prst="rect">
            <a:avLst/>
          </a:prstGeom>
        </p:spPr>
      </p:pic>
      <p:pic>
        <p:nvPicPr>
          <p:cNvPr id="9" name="Picture 8">
            <a:extLst>
              <a:ext uri="{FF2B5EF4-FFF2-40B4-BE49-F238E27FC236}">
                <a16:creationId xmlns:a16="http://schemas.microsoft.com/office/drawing/2014/main" id="{0137ADC9-5171-A38E-C8AB-6157E45311BA}"/>
              </a:ext>
            </a:extLst>
          </p:cNvPr>
          <p:cNvPicPr>
            <a:picLocks noChangeAspect="1"/>
          </p:cNvPicPr>
          <p:nvPr/>
        </p:nvPicPr>
        <p:blipFill>
          <a:blip r:embed="rId4"/>
          <a:stretch>
            <a:fillRect/>
          </a:stretch>
        </p:blipFill>
        <p:spPr>
          <a:xfrm>
            <a:off x="4614852" y="2668439"/>
            <a:ext cx="2971822" cy="133351"/>
          </a:xfrm>
          <a:prstGeom prst="rect">
            <a:avLst/>
          </a:prstGeom>
        </p:spPr>
      </p:pic>
      <p:pic>
        <p:nvPicPr>
          <p:cNvPr id="11" name="Picture 10">
            <a:extLst>
              <a:ext uri="{FF2B5EF4-FFF2-40B4-BE49-F238E27FC236}">
                <a16:creationId xmlns:a16="http://schemas.microsoft.com/office/drawing/2014/main" id="{0604A4F4-4818-14E5-64EF-59B807246B5C}"/>
              </a:ext>
            </a:extLst>
          </p:cNvPr>
          <p:cNvPicPr>
            <a:picLocks noChangeAspect="1"/>
          </p:cNvPicPr>
          <p:nvPr/>
        </p:nvPicPr>
        <p:blipFill>
          <a:blip r:embed="rId5"/>
          <a:stretch>
            <a:fillRect/>
          </a:stretch>
        </p:blipFill>
        <p:spPr>
          <a:xfrm>
            <a:off x="4443402" y="2904379"/>
            <a:ext cx="3371850" cy="1688684"/>
          </a:xfrm>
          <a:prstGeom prst="rect">
            <a:avLst/>
          </a:prstGeom>
        </p:spPr>
      </p:pic>
    </p:spTree>
    <p:extLst>
      <p:ext uri="{BB962C8B-B14F-4D97-AF65-F5344CB8AC3E}">
        <p14:creationId xmlns:p14="http://schemas.microsoft.com/office/powerpoint/2010/main" val="43027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999"/>
                                          </p:stCondLst>
                                        </p:cTn>
                                        <p:tgtEl>
                                          <p:spTgt spid="3">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999"/>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999"/>
                                          </p:stCondLst>
                                        </p:cTn>
                                        <p:tgtEl>
                                          <p:spTgt spid="3">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999"/>
                                          </p:stCondLst>
                                        </p:cTn>
                                        <p:tgtEl>
                                          <p:spTgt spid="3">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999"/>
                                          </p:stCondLst>
                                        </p:cTn>
                                        <p:tgtEl>
                                          <p:spTgt spid="3">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999"/>
                                          </p:stCondLst>
                                        </p:cTn>
                                        <p:tgtEl>
                                          <p:spTgt spid="3">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999"/>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52"/>
          <p:cNvSpPr txBox="1">
            <a:spLocks noGrp="1"/>
          </p:cNvSpPr>
          <p:nvPr>
            <p:ph type="title"/>
          </p:nvPr>
        </p:nvSpPr>
        <p:spPr>
          <a:xfrm>
            <a:off x="617440" y="1658007"/>
            <a:ext cx="3220500" cy="10449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dirty="0"/>
              <a:t>Dashboard</a:t>
            </a:r>
            <a:endParaRPr dirty="0"/>
          </a:p>
        </p:txBody>
      </p:sp>
      <p:sp>
        <p:nvSpPr>
          <p:cNvPr id="879" name="Google Shape;879;p52"/>
          <p:cNvSpPr txBox="1">
            <a:spLocks noGrp="1"/>
          </p:cNvSpPr>
          <p:nvPr>
            <p:ph type="subTitle" idx="1"/>
          </p:nvPr>
        </p:nvSpPr>
        <p:spPr>
          <a:xfrm>
            <a:off x="480322" y="2702907"/>
            <a:ext cx="3299107" cy="5823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dirty="0"/>
              <a:t>Visual Representation of Findings</a:t>
            </a:r>
            <a:endParaRPr dirty="0"/>
          </a:p>
        </p:txBody>
      </p:sp>
      <p:pic>
        <p:nvPicPr>
          <p:cNvPr id="880" name="Google Shape;880;p52"/>
          <p:cNvPicPr preferRelativeResize="0"/>
          <p:nvPr/>
        </p:nvPicPr>
        <p:blipFill rotWithShape="1">
          <a:blip r:embed="rId3">
            <a:alphaModFix/>
          </a:blip>
          <a:srcRect l="-3157" t="2289" r="-3157" b="1519"/>
          <a:stretch/>
        </p:blipFill>
        <p:spPr>
          <a:xfrm flipH="1">
            <a:off x="4887600" y="1850875"/>
            <a:ext cx="3536400" cy="3199800"/>
          </a:xfrm>
          <a:prstGeom prst="roundRect">
            <a:avLst>
              <a:gd name="adj" fmla="val 33816"/>
            </a:avLst>
          </a:prstGeom>
          <a:noFill/>
          <a:ln>
            <a:noFill/>
          </a:ln>
        </p:spPr>
      </p:pic>
      <p:pic>
        <p:nvPicPr>
          <p:cNvPr id="881" name="Google Shape;881;p52">
            <a:hlinkClick r:id="" action="ppaction://hlinkshowjump?jump=nextslide"/>
          </p:cNvPr>
          <p:cNvPicPr preferRelativeResize="0"/>
          <p:nvPr/>
        </p:nvPicPr>
        <p:blipFill rotWithShape="1">
          <a:blip r:embed="rId4">
            <a:alphaModFix/>
          </a:blip>
          <a:srcRect l="11164" t="27567" r="18532" b="39025"/>
          <a:stretch/>
        </p:blipFill>
        <p:spPr>
          <a:xfrm>
            <a:off x="8542799" y="189011"/>
            <a:ext cx="389103" cy="161974"/>
          </a:xfrm>
          <a:prstGeom prst="rect">
            <a:avLst/>
          </a:prstGeom>
          <a:noFill/>
          <a:ln>
            <a:noFill/>
          </a:ln>
        </p:spPr>
      </p:pic>
      <p:pic>
        <p:nvPicPr>
          <p:cNvPr id="882" name="Google Shape;882;p52">
            <a:hlinkClick r:id="" action="ppaction://hlinkshowjump?jump=previousslide"/>
          </p:cNvPr>
          <p:cNvPicPr preferRelativeResize="0"/>
          <p:nvPr/>
        </p:nvPicPr>
        <p:blipFill rotWithShape="1">
          <a:blip r:embed="rId4">
            <a:alphaModFix/>
          </a:blip>
          <a:srcRect l="11164" t="27567" r="18532" b="39025"/>
          <a:stretch/>
        </p:blipFill>
        <p:spPr>
          <a:xfrm flipH="1">
            <a:off x="8042649" y="189011"/>
            <a:ext cx="389103" cy="161974"/>
          </a:xfrm>
          <a:prstGeom prst="rect">
            <a:avLst/>
          </a:prstGeom>
          <a:noFill/>
          <a:ln>
            <a:noFill/>
          </a:ln>
        </p:spPr>
      </p:pic>
      <p:sp>
        <p:nvSpPr>
          <p:cNvPr id="883" name="Google Shape;883;p52">
            <a:hlinkClick r:id="rId5"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4" name="Google Shape;884;p52">
            <a:hlinkClick r:id="rId5"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80"/>
                                        </p:tgtEl>
                                        <p:attrNameLst>
                                          <p:attrName>style.visibility</p:attrName>
                                        </p:attrNameLst>
                                      </p:cBhvr>
                                      <p:to>
                                        <p:strVal val="visible"/>
                                      </p:to>
                                    </p:set>
                                    <p:anim calcmode="lin" valueType="num">
                                      <p:cBhvr additive="base">
                                        <p:cTn id="7" dur="1000"/>
                                        <p:tgtEl>
                                          <p:spTgt spid="880"/>
                                        </p:tgtEl>
                                        <p:attrNameLst>
                                          <p:attrName>ppt_w</p:attrName>
                                        </p:attrNameLst>
                                      </p:cBhvr>
                                      <p:tavLst>
                                        <p:tav tm="0">
                                          <p:val>
                                            <p:strVal val="0"/>
                                          </p:val>
                                        </p:tav>
                                        <p:tav tm="100000">
                                          <p:val>
                                            <p:strVal val="#ppt_w"/>
                                          </p:val>
                                        </p:tav>
                                      </p:tavLst>
                                    </p:anim>
                                    <p:anim calcmode="lin" valueType="num">
                                      <p:cBhvr additive="base">
                                        <p:cTn id="8" dur="1000"/>
                                        <p:tgtEl>
                                          <p:spTgt spid="8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96" name="Google Shape;396;p38">
            <a:hlinkClick r:id="" action="ppaction://hlinkshowjump?jump=nextslide"/>
          </p:cNvPr>
          <p:cNvPicPr preferRelativeResize="0"/>
          <p:nvPr/>
        </p:nvPicPr>
        <p:blipFill rotWithShape="1">
          <a:blip r:embed="rId3">
            <a:alphaModFix/>
          </a:blip>
          <a:srcRect l="11164" t="27567" r="18532" b="39025"/>
          <a:stretch/>
        </p:blipFill>
        <p:spPr>
          <a:xfrm>
            <a:off x="8542799" y="189011"/>
            <a:ext cx="389103" cy="161974"/>
          </a:xfrm>
          <a:prstGeom prst="rect">
            <a:avLst/>
          </a:prstGeom>
          <a:noFill/>
          <a:ln>
            <a:noFill/>
          </a:ln>
        </p:spPr>
      </p:pic>
      <p:pic>
        <p:nvPicPr>
          <p:cNvPr id="397" name="Google Shape;397;p38">
            <a:hlinkClick r:id="" action="ppaction://hlinkshowjump?jump=previousslide"/>
          </p:cNvPr>
          <p:cNvPicPr preferRelativeResize="0"/>
          <p:nvPr/>
        </p:nvPicPr>
        <p:blipFill rotWithShape="1">
          <a:blip r:embed="rId3">
            <a:alphaModFix/>
          </a:blip>
          <a:srcRect l="11164" t="27567" r="18532" b="39025"/>
          <a:stretch/>
        </p:blipFill>
        <p:spPr>
          <a:xfrm flipH="1">
            <a:off x="8042649" y="189011"/>
            <a:ext cx="389103" cy="161974"/>
          </a:xfrm>
          <a:prstGeom prst="rect">
            <a:avLst/>
          </a:prstGeom>
          <a:noFill/>
          <a:ln>
            <a:noFill/>
          </a:ln>
        </p:spPr>
      </p:pic>
      <p:sp>
        <p:nvSpPr>
          <p:cNvPr id="398" name="Google Shape;398;p38">
            <a:hlinkClick r:id="rId4"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9" name="Google Shape;399;p38">
            <a:hlinkClick r:id="rId4"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pic>
        <p:nvPicPr>
          <p:cNvPr id="21" name="Picture 20">
            <a:extLst>
              <a:ext uri="{FF2B5EF4-FFF2-40B4-BE49-F238E27FC236}">
                <a16:creationId xmlns:a16="http://schemas.microsoft.com/office/drawing/2014/main" id="{80527980-5BD7-A1DA-CC28-63759D1606DD}"/>
              </a:ext>
            </a:extLst>
          </p:cNvPr>
          <p:cNvPicPr>
            <a:picLocks noChangeAspect="1"/>
          </p:cNvPicPr>
          <p:nvPr/>
        </p:nvPicPr>
        <p:blipFill>
          <a:blip r:embed="rId6"/>
          <a:stretch>
            <a:fillRect/>
          </a:stretch>
        </p:blipFill>
        <p:spPr>
          <a:xfrm>
            <a:off x="0" y="1"/>
            <a:ext cx="9144000" cy="5109796"/>
          </a:xfrm>
          <a:prstGeom prst="rect">
            <a:avLst/>
          </a:prstGeom>
        </p:spPr>
      </p:pic>
      <p:pic>
        <p:nvPicPr>
          <p:cNvPr id="23" name="Graphic 22" descr="Stethoscope with solid fill">
            <a:extLst>
              <a:ext uri="{FF2B5EF4-FFF2-40B4-BE49-F238E27FC236}">
                <a16:creationId xmlns:a16="http://schemas.microsoft.com/office/drawing/2014/main" id="{50C17D9A-0BE0-0C36-9DE8-2EDE320FB3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4586" y="10638"/>
            <a:ext cx="356745" cy="3567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1">
          <a:extLst>
            <a:ext uri="{FF2B5EF4-FFF2-40B4-BE49-F238E27FC236}">
              <a16:creationId xmlns:a16="http://schemas.microsoft.com/office/drawing/2014/main" id="{7392F44B-9707-5024-0157-0304E0A6EAAA}"/>
            </a:ext>
          </a:extLst>
        </p:cNvPr>
        <p:cNvGrpSpPr/>
        <p:nvPr/>
      </p:nvGrpSpPr>
      <p:grpSpPr>
        <a:xfrm>
          <a:off x="0" y="0"/>
          <a:ext cx="0" cy="0"/>
          <a:chOff x="0" y="0"/>
          <a:chExt cx="0" cy="0"/>
        </a:xfrm>
      </p:grpSpPr>
      <p:grpSp>
        <p:nvGrpSpPr>
          <p:cNvPr id="2" name="Google Shape;1574;p69">
            <a:extLst>
              <a:ext uri="{FF2B5EF4-FFF2-40B4-BE49-F238E27FC236}">
                <a16:creationId xmlns:a16="http://schemas.microsoft.com/office/drawing/2014/main" id="{6E2E377F-216B-1DE5-055E-003DDE734B1D}"/>
              </a:ext>
            </a:extLst>
          </p:cNvPr>
          <p:cNvGrpSpPr/>
          <p:nvPr/>
        </p:nvGrpSpPr>
        <p:grpSpPr>
          <a:xfrm>
            <a:off x="63795" y="1440711"/>
            <a:ext cx="2732567" cy="762430"/>
            <a:chOff x="4411970" y="3686602"/>
            <a:chExt cx="797845" cy="326543"/>
          </a:xfrm>
          <a:solidFill>
            <a:schemeClr val="accent2"/>
          </a:solidFill>
        </p:grpSpPr>
        <p:sp>
          <p:nvSpPr>
            <p:cNvPr id="4" name="Google Shape;1576;p69">
              <a:extLst>
                <a:ext uri="{FF2B5EF4-FFF2-40B4-BE49-F238E27FC236}">
                  <a16:creationId xmlns:a16="http://schemas.microsoft.com/office/drawing/2014/main" id="{73F2A198-C4FF-26B7-6F33-69B0936D7FC7}"/>
                </a:ext>
              </a:extLst>
            </p:cNvPr>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002060"/>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 name="Google Shape;1577;p69">
              <a:extLst>
                <a:ext uri="{FF2B5EF4-FFF2-40B4-BE49-F238E27FC236}">
                  <a16:creationId xmlns:a16="http://schemas.microsoft.com/office/drawing/2014/main" id="{3CE4D9B9-2F0C-751D-7720-CCCA7CBC9F2F}"/>
                </a:ext>
              </a:extLst>
            </p:cNvPr>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002060"/>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 name="Google Shape;1578;p69">
              <a:extLst>
                <a:ext uri="{FF2B5EF4-FFF2-40B4-BE49-F238E27FC236}">
                  <a16:creationId xmlns:a16="http://schemas.microsoft.com/office/drawing/2014/main" id="{C518D0D1-12D0-3981-D8F1-CFEA83FEA13F}"/>
                </a:ext>
              </a:extLst>
            </p:cNvPr>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 name="Google Shape;1575;p69">
              <a:extLst>
                <a:ext uri="{FF2B5EF4-FFF2-40B4-BE49-F238E27FC236}">
                  <a16:creationId xmlns:a16="http://schemas.microsoft.com/office/drawing/2014/main" id="{0899C511-CA7B-B180-01CE-617394928D49}"/>
                </a:ext>
              </a:extLst>
            </p:cNvPr>
            <p:cNvSpPr/>
            <p:nvPr/>
          </p:nvSpPr>
          <p:spPr>
            <a:xfrm>
              <a:off x="4411970" y="3792710"/>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2"/>
                  </a:solidFill>
                </a:rPr>
                <a:t>Unassisted Fall Rate per 1,000 Patient Days</a:t>
              </a:r>
              <a:endParaRPr sz="1000" dirty="0">
                <a:solidFill>
                  <a:schemeClr val="bg2"/>
                </a:solidFill>
              </a:endParaRPr>
            </a:p>
          </p:txBody>
        </p:sp>
        <p:sp>
          <p:nvSpPr>
            <p:cNvPr id="7" name="Google Shape;1579;p69">
              <a:extLst>
                <a:ext uri="{FF2B5EF4-FFF2-40B4-BE49-F238E27FC236}">
                  <a16:creationId xmlns:a16="http://schemas.microsoft.com/office/drawing/2014/main" id="{14C1D991-938C-C257-4CA0-F97546E3B419}"/>
                </a:ext>
              </a:extLst>
            </p:cNvPr>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002060"/>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pic>
        <p:nvPicPr>
          <p:cNvPr id="396" name="Google Shape;396;p38">
            <a:hlinkClick r:id="" action="ppaction://hlinkshowjump?jump=nextslide"/>
            <a:extLst>
              <a:ext uri="{FF2B5EF4-FFF2-40B4-BE49-F238E27FC236}">
                <a16:creationId xmlns:a16="http://schemas.microsoft.com/office/drawing/2014/main" id="{25657344-05D5-483B-F7B8-3046F8ECB69B}"/>
              </a:ext>
            </a:extLst>
          </p:cNvPr>
          <p:cNvPicPr preferRelativeResize="0"/>
          <p:nvPr/>
        </p:nvPicPr>
        <p:blipFill rotWithShape="1">
          <a:blip r:embed="rId3">
            <a:alphaModFix/>
          </a:blip>
          <a:srcRect l="11164" t="27567" r="18532" b="39025"/>
          <a:stretch/>
        </p:blipFill>
        <p:spPr>
          <a:xfrm>
            <a:off x="8542799" y="189011"/>
            <a:ext cx="389103" cy="161974"/>
          </a:xfrm>
          <a:prstGeom prst="rect">
            <a:avLst/>
          </a:prstGeom>
          <a:noFill/>
          <a:ln>
            <a:noFill/>
          </a:ln>
        </p:spPr>
      </p:pic>
      <p:pic>
        <p:nvPicPr>
          <p:cNvPr id="397" name="Google Shape;397;p38">
            <a:hlinkClick r:id="" action="ppaction://hlinkshowjump?jump=previousslide"/>
            <a:extLst>
              <a:ext uri="{FF2B5EF4-FFF2-40B4-BE49-F238E27FC236}">
                <a16:creationId xmlns:a16="http://schemas.microsoft.com/office/drawing/2014/main" id="{DBFC9507-B7B7-E6C3-11C4-AAD05287294E}"/>
              </a:ext>
            </a:extLst>
          </p:cNvPr>
          <p:cNvPicPr preferRelativeResize="0"/>
          <p:nvPr/>
        </p:nvPicPr>
        <p:blipFill rotWithShape="1">
          <a:blip r:embed="rId3">
            <a:alphaModFix/>
          </a:blip>
          <a:srcRect l="11164" t="27567" r="18532" b="39025"/>
          <a:stretch/>
        </p:blipFill>
        <p:spPr>
          <a:xfrm flipH="1">
            <a:off x="8042649" y="189011"/>
            <a:ext cx="389103" cy="161974"/>
          </a:xfrm>
          <a:prstGeom prst="rect">
            <a:avLst/>
          </a:prstGeom>
          <a:noFill/>
          <a:ln>
            <a:noFill/>
          </a:ln>
        </p:spPr>
      </p:pic>
      <p:sp>
        <p:nvSpPr>
          <p:cNvPr id="398" name="Google Shape;398;p38">
            <a:hlinkClick r:id="rId4" action="ppaction://hlinksldjump"/>
            <a:extLst>
              <a:ext uri="{FF2B5EF4-FFF2-40B4-BE49-F238E27FC236}">
                <a16:creationId xmlns:a16="http://schemas.microsoft.com/office/drawing/2014/main" id="{825701F3-A6A5-1668-C6AB-75A359319A7C}"/>
              </a:ext>
            </a:extLst>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9" name="Google Shape;399;p38">
            <a:hlinkClick r:id="rId4" action="ppaction://hlinksldjump"/>
            <a:extLst>
              <a:ext uri="{FF2B5EF4-FFF2-40B4-BE49-F238E27FC236}">
                <a16:creationId xmlns:a16="http://schemas.microsoft.com/office/drawing/2014/main" id="{4C897620-B9DA-3528-8C1E-2DED43B3004C}"/>
              </a:ext>
            </a:extLst>
          </p:cNvPr>
          <p:cNvPicPr preferRelativeResize="0"/>
          <p:nvPr/>
        </p:nvPicPr>
        <p:blipFill>
          <a:blip r:embed="rId5">
            <a:alphaModFix/>
          </a:blip>
          <a:stretch>
            <a:fillRect/>
          </a:stretch>
        </p:blipFill>
        <p:spPr>
          <a:xfrm>
            <a:off x="285784" y="212345"/>
            <a:ext cx="389103" cy="341049"/>
          </a:xfrm>
          <a:prstGeom prst="rect">
            <a:avLst/>
          </a:prstGeom>
          <a:noFill/>
          <a:ln>
            <a:noFill/>
          </a:ln>
        </p:spPr>
      </p:pic>
      <p:grpSp>
        <p:nvGrpSpPr>
          <p:cNvPr id="8" name="Google Shape;1574;p69">
            <a:extLst>
              <a:ext uri="{FF2B5EF4-FFF2-40B4-BE49-F238E27FC236}">
                <a16:creationId xmlns:a16="http://schemas.microsoft.com/office/drawing/2014/main" id="{C4658F7D-5EAD-F525-E9D5-2ABBFB5273FD}"/>
              </a:ext>
            </a:extLst>
          </p:cNvPr>
          <p:cNvGrpSpPr/>
          <p:nvPr/>
        </p:nvGrpSpPr>
        <p:grpSpPr>
          <a:xfrm>
            <a:off x="63794" y="3956087"/>
            <a:ext cx="2732567" cy="755631"/>
            <a:chOff x="4411970" y="3686602"/>
            <a:chExt cx="797845" cy="323631"/>
          </a:xfrm>
          <a:solidFill>
            <a:schemeClr val="accent2"/>
          </a:solidFill>
        </p:grpSpPr>
        <p:sp>
          <p:nvSpPr>
            <p:cNvPr id="9" name="Google Shape;1576;p69">
              <a:extLst>
                <a:ext uri="{FF2B5EF4-FFF2-40B4-BE49-F238E27FC236}">
                  <a16:creationId xmlns:a16="http://schemas.microsoft.com/office/drawing/2014/main" id="{0D6D9492-9C6E-33BD-36D6-F56472FE5DA3}"/>
                </a:ext>
              </a:extLst>
            </p:cNvPr>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002060"/>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 name="Google Shape;1577;p69">
              <a:extLst>
                <a:ext uri="{FF2B5EF4-FFF2-40B4-BE49-F238E27FC236}">
                  <a16:creationId xmlns:a16="http://schemas.microsoft.com/office/drawing/2014/main" id="{D17A6481-059E-C540-CC1B-8CD945493212}"/>
                </a:ext>
              </a:extLst>
            </p:cNvPr>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002060"/>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1" name="Google Shape;1578;p69">
              <a:extLst>
                <a:ext uri="{FF2B5EF4-FFF2-40B4-BE49-F238E27FC236}">
                  <a16:creationId xmlns:a16="http://schemas.microsoft.com/office/drawing/2014/main" id="{E4AD6D9D-02BD-3A3A-201F-1115E29CD1E7}"/>
                </a:ext>
              </a:extLst>
            </p:cNvPr>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2" name="Google Shape;1575;p69">
              <a:extLst>
                <a:ext uri="{FF2B5EF4-FFF2-40B4-BE49-F238E27FC236}">
                  <a16:creationId xmlns:a16="http://schemas.microsoft.com/office/drawing/2014/main" id="{287472A6-3D2B-E131-B78D-AD0E321BBBAF}"/>
                </a:ext>
              </a:extLst>
            </p:cNvPr>
            <p:cNvSpPr/>
            <p:nvPr/>
          </p:nvSpPr>
          <p:spPr>
            <a:xfrm>
              <a:off x="4411970" y="3789798"/>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2"/>
                  </a:solidFill>
                </a:rPr>
                <a:t>Staff Responsiveness Top Box Score</a:t>
              </a:r>
              <a:endParaRPr sz="1000" dirty="0">
                <a:solidFill>
                  <a:schemeClr val="bg2"/>
                </a:solidFill>
              </a:endParaRPr>
            </a:p>
          </p:txBody>
        </p:sp>
        <p:sp>
          <p:nvSpPr>
            <p:cNvPr id="13" name="Google Shape;1579;p69">
              <a:extLst>
                <a:ext uri="{FF2B5EF4-FFF2-40B4-BE49-F238E27FC236}">
                  <a16:creationId xmlns:a16="http://schemas.microsoft.com/office/drawing/2014/main" id="{93D05E23-CE2C-C23E-85A2-E1B8E75E1138}"/>
                </a:ext>
              </a:extLst>
            </p:cNvPr>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002060"/>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28" name="Google Shape;1574;p69">
            <a:extLst>
              <a:ext uri="{FF2B5EF4-FFF2-40B4-BE49-F238E27FC236}">
                <a16:creationId xmlns:a16="http://schemas.microsoft.com/office/drawing/2014/main" id="{940CA5CA-8FC4-CAE9-6233-9C75820110E5}"/>
              </a:ext>
            </a:extLst>
          </p:cNvPr>
          <p:cNvGrpSpPr/>
          <p:nvPr/>
        </p:nvGrpSpPr>
        <p:grpSpPr>
          <a:xfrm>
            <a:off x="63794" y="2698053"/>
            <a:ext cx="2732567" cy="755631"/>
            <a:chOff x="4411970" y="3686602"/>
            <a:chExt cx="797845" cy="323631"/>
          </a:xfrm>
          <a:solidFill>
            <a:schemeClr val="accent2"/>
          </a:solidFill>
        </p:grpSpPr>
        <p:sp>
          <p:nvSpPr>
            <p:cNvPr id="29" name="Google Shape;1576;p69">
              <a:extLst>
                <a:ext uri="{FF2B5EF4-FFF2-40B4-BE49-F238E27FC236}">
                  <a16:creationId xmlns:a16="http://schemas.microsoft.com/office/drawing/2014/main" id="{EA10165C-AA5A-E72E-90F5-4705CC6464BC}"/>
                </a:ext>
              </a:extLst>
            </p:cNvPr>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002060"/>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0" name="Google Shape;1577;p69">
              <a:extLst>
                <a:ext uri="{FF2B5EF4-FFF2-40B4-BE49-F238E27FC236}">
                  <a16:creationId xmlns:a16="http://schemas.microsoft.com/office/drawing/2014/main" id="{33E7BEC9-2A2A-0B7D-9CE4-DEE49A2B0337}"/>
                </a:ext>
              </a:extLst>
            </p:cNvPr>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002060"/>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1" name="Google Shape;1578;p69">
              <a:extLst>
                <a:ext uri="{FF2B5EF4-FFF2-40B4-BE49-F238E27FC236}">
                  <a16:creationId xmlns:a16="http://schemas.microsoft.com/office/drawing/2014/main" id="{0ED7BC38-5ABE-33C5-B567-5B3425515774}"/>
                </a:ext>
              </a:extLst>
            </p:cNvPr>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1575;p69">
              <a:extLst>
                <a:ext uri="{FF2B5EF4-FFF2-40B4-BE49-F238E27FC236}">
                  <a16:creationId xmlns:a16="http://schemas.microsoft.com/office/drawing/2014/main" id="{F2C1CCDA-AFC3-7169-7976-A6EC482B7B34}"/>
                </a:ext>
              </a:extLst>
            </p:cNvPr>
            <p:cNvSpPr/>
            <p:nvPr/>
          </p:nvSpPr>
          <p:spPr>
            <a:xfrm>
              <a:off x="4411970" y="3789798"/>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2"/>
                  </a:solidFill>
                </a:rPr>
                <a:t>Average Licensed Bed Occupancy Rate</a:t>
              </a:r>
              <a:endParaRPr sz="1000" dirty="0">
                <a:solidFill>
                  <a:schemeClr val="bg2"/>
                </a:solidFill>
              </a:endParaRPr>
            </a:p>
          </p:txBody>
        </p:sp>
        <p:sp>
          <p:nvSpPr>
            <p:cNvPr id="33" name="Google Shape;1579;p69">
              <a:extLst>
                <a:ext uri="{FF2B5EF4-FFF2-40B4-BE49-F238E27FC236}">
                  <a16:creationId xmlns:a16="http://schemas.microsoft.com/office/drawing/2014/main" id="{07AF3E04-EF76-8EE7-76D2-F3E47CB10E44}"/>
                </a:ext>
              </a:extLst>
            </p:cNvPr>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002060"/>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34" name="Rectangle: Rounded Corners 33">
            <a:extLst>
              <a:ext uri="{FF2B5EF4-FFF2-40B4-BE49-F238E27FC236}">
                <a16:creationId xmlns:a16="http://schemas.microsoft.com/office/drawing/2014/main" id="{CCA56F70-2067-9DB0-F2EF-3B8201D03975}"/>
              </a:ext>
            </a:extLst>
          </p:cNvPr>
          <p:cNvSpPr/>
          <p:nvPr/>
        </p:nvSpPr>
        <p:spPr>
          <a:xfrm>
            <a:off x="3212721" y="1640844"/>
            <a:ext cx="1738424" cy="562297"/>
          </a:xfrm>
          <a:prstGeom prst="roundRect">
            <a:avLst/>
          </a:prstGeom>
          <a:solidFill>
            <a:schemeClr val="bg1"/>
          </a:solidFill>
          <a:ln>
            <a:solidFill>
              <a:srgbClr val="3012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2.30</a:t>
            </a:r>
            <a:endParaRPr lang="en-IN" dirty="0">
              <a:solidFill>
                <a:schemeClr val="bg2"/>
              </a:solidFill>
            </a:endParaRPr>
          </a:p>
        </p:txBody>
      </p:sp>
      <p:sp>
        <p:nvSpPr>
          <p:cNvPr id="41" name="Rectangle: Rounded Corners 40">
            <a:extLst>
              <a:ext uri="{FF2B5EF4-FFF2-40B4-BE49-F238E27FC236}">
                <a16:creationId xmlns:a16="http://schemas.microsoft.com/office/drawing/2014/main" id="{3C4BCCDD-4870-7AA7-E90A-1759AA3B575E}"/>
              </a:ext>
            </a:extLst>
          </p:cNvPr>
          <p:cNvSpPr/>
          <p:nvPr/>
        </p:nvSpPr>
        <p:spPr>
          <a:xfrm>
            <a:off x="3212721" y="2891387"/>
            <a:ext cx="1738424" cy="562297"/>
          </a:xfrm>
          <a:prstGeom prst="roundRect">
            <a:avLst/>
          </a:prstGeom>
          <a:solidFill>
            <a:schemeClr val="bg1"/>
          </a:solidFill>
          <a:ln>
            <a:solidFill>
              <a:srgbClr val="3012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66%</a:t>
            </a:r>
            <a:endParaRPr lang="en-IN" dirty="0">
              <a:solidFill>
                <a:schemeClr val="bg2"/>
              </a:solidFill>
            </a:endParaRPr>
          </a:p>
        </p:txBody>
      </p:sp>
      <p:sp>
        <p:nvSpPr>
          <p:cNvPr id="42" name="Rectangle: Rounded Corners 41">
            <a:extLst>
              <a:ext uri="{FF2B5EF4-FFF2-40B4-BE49-F238E27FC236}">
                <a16:creationId xmlns:a16="http://schemas.microsoft.com/office/drawing/2014/main" id="{543E334D-C3B4-C88A-4156-22DFBE23C86F}"/>
              </a:ext>
            </a:extLst>
          </p:cNvPr>
          <p:cNvSpPr/>
          <p:nvPr/>
        </p:nvSpPr>
        <p:spPr>
          <a:xfrm>
            <a:off x="3212721" y="4127852"/>
            <a:ext cx="1738424" cy="562297"/>
          </a:xfrm>
          <a:prstGeom prst="roundRect">
            <a:avLst/>
          </a:prstGeom>
          <a:solidFill>
            <a:schemeClr val="bg1"/>
          </a:solidFill>
          <a:ln>
            <a:solidFill>
              <a:srgbClr val="3012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65</a:t>
            </a:r>
            <a:endParaRPr lang="en-IN" dirty="0">
              <a:solidFill>
                <a:schemeClr val="bg2"/>
              </a:solidFill>
            </a:endParaRPr>
          </a:p>
        </p:txBody>
      </p:sp>
      <p:sp>
        <p:nvSpPr>
          <p:cNvPr id="43" name="Rectangle: Single Corner Rounded 42">
            <a:extLst>
              <a:ext uri="{FF2B5EF4-FFF2-40B4-BE49-F238E27FC236}">
                <a16:creationId xmlns:a16="http://schemas.microsoft.com/office/drawing/2014/main" id="{398B3AE1-4FF6-CF1D-96E5-3382F6262819}"/>
              </a:ext>
            </a:extLst>
          </p:cNvPr>
          <p:cNvSpPr/>
          <p:nvPr/>
        </p:nvSpPr>
        <p:spPr>
          <a:xfrm>
            <a:off x="5367504" y="1640844"/>
            <a:ext cx="3564398" cy="990714"/>
          </a:xfrm>
          <a:prstGeom prst="round1Rect">
            <a:avLst/>
          </a:prstGeom>
          <a:solidFill>
            <a:schemeClr val="bg1"/>
          </a:solidFill>
          <a:ln>
            <a:solidFill>
              <a:srgbClr val="3012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endParaRPr lang="en-US" sz="800" b="1" dirty="0">
              <a:solidFill>
                <a:schemeClr val="bg2"/>
              </a:solidFill>
            </a:endParaRPr>
          </a:p>
          <a:p>
            <a:pPr>
              <a:buNone/>
            </a:pPr>
            <a:endParaRPr lang="en-US" sz="800" b="1" dirty="0">
              <a:solidFill>
                <a:schemeClr val="bg2"/>
              </a:solidFill>
            </a:endParaRPr>
          </a:p>
          <a:p>
            <a:pPr algn="ctr"/>
            <a:r>
              <a:rPr lang="en-US" sz="800" b="1" dirty="0">
                <a:solidFill>
                  <a:schemeClr val="bg2"/>
                </a:solidFill>
              </a:rPr>
              <a:t>Unassisted fall rates exhibit seasonal patterns</a:t>
            </a:r>
            <a:r>
              <a:rPr lang="en-US" sz="800" dirty="0">
                <a:solidFill>
                  <a:schemeClr val="bg2"/>
                </a:solidFill>
              </a:rPr>
              <a:t>, suggesting recurring trends that may be driven by fluctuations in staffing levels or patient volume. </a:t>
            </a:r>
            <a:r>
              <a:rPr lang="en" sz="800" dirty="0">
                <a:solidFill>
                  <a:schemeClr val="bg2"/>
                </a:solidFill>
                <a:ea typeface="Roboto"/>
                <a:cs typeface="Roboto"/>
                <a:sym typeface="Roboto"/>
              </a:rPr>
              <a:t>Continuous monitoring is essential to prevent increases, especially with high bed occupancy</a:t>
            </a:r>
            <a:endParaRPr lang="en-US" sz="800" dirty="0">
              <a:solidFill>
                <a:schemeClr val="bg2"/>
              </a:solidFill>
            </a:endParaRPr>
          </a:p>
          <a:p>
            <a:pPr algn="ctr"/>
            <a:endParaRPr lang="en-IN" sz="800" dirty="0">
              <a:solidFill>
                <a:schemeClr val="bg2"/>
              </a:solidFill>
            </a:endParaRPr>
          </a:p>
        </p:txBody>
      </p:sp>
      <p:sp>
        <p:nvSpPr>
          <p:cNvPr id="44" name="Rectangle: Single Corner Rounded 43">
            <a:extLst>
              <a:ext uri="{FF2B5EF4-FFF2-40B4-BE49-F238E27FC236}">
                <a16:creationId xmlns:a16="http://schemas.microsoft.com/office/drawing/2014/main" id="{B4A5C3A6-0D13-FE23-EB40-8442ED2605D0}"/>
              </a:ext>
            </a:extLst>
          </p:cNvPr>
          <p:cNvSpPr/>
          <p:nvPr/>
        </p:nvSpPr>
        <p:spPr>
          <a:xfrm>
            <a:off x="5367504" y="2890442"/>
            <a:ext cx="3595745" cy="969177"/>
          </a:xfrm>
          <a:prstGeom prst="round1Rect">
            <a:avLst/>
          </a:prstGeom>
          <a:solidFill>
            <a:schemeClr val="bg1"/>
          </a:solidFill>
          <a:ln>
            <a:solidFill>
              <a:srgbClr val="3012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2"/>
              </a:solidFill>
            </a:endParaRPr>
          </a:p>
          <a:p>
            <a:pPr algn="ctr"/>
            <a:endParaRPr lang="en-US" sz="800" dirty="0">
              <a:solidFill>
                <a:schemeClr val="bg2"/>
              </a:solidFill>
            </a:endParaRPr>
          </a:p>
          <a:p>
            <a:pPr algn="ctr"/>
            <a:r>
              <a:rPr lang="en-US" sz="800" dirty="0">
                <a:solidFill>
                  <a:schemeClr val="bg2"/>
                </a:solidFill>
              </a:rPr>
              <a:t>The Average licensed bed occupancy rate is notably high, indicating strong demand, overcrowding which may also be driven by unassisted falls leading to longer patient stays </a:t>
            </a:r>
            <a:r>
              <a:rPr lang="en-US" sz="800" b="1" dirty="0">
                <a:solidFill>
                  <a:schemeClr val="bg2"/>
                </a:solidFill>
              </a:rPr>
              <a:t>Higher bed occupancy correlates with reduced staff responsiveness</a:t>
            </a:r>
            <a:r>
              <a:rPr lang="en-US" sz="800" dirty="0">
                <a:solidFill>
                  <a:schemeClr val="bg2"/>
                </a:solidFill>
              </a:rPr>
              <a:t>, pointing to staff being overextended during peak occupancy periods, which may compromise patient safety.</a:t>
            </a:r>
          </a:p>
          <a:p>
            <a:pPr algn="ctr"/>
            <a:endParaRPr lang="en-US" sz="800" dirty="0">
              <a:solidFill>
                <a:schemeClr val="bg2"/>
              </a:solidFill>
            </a:endParaRPr>
          </a:p>
          <a:p>
            <a:pPr algn="ctr"/>
            <a:endParaRPr lang="en-IN" sz="800" dirty="0">
              <a:solidFill>
                <a:schemeClr val="bg2"/>
              </a:solidFill>
            </a:endParaRPr>
          </a:p>
        </p:txBody>
      </p:sp>
      <p:sp>
        <p:nvSpPr>
          <p:cNvPr id="45" name="Rectangle: Single Corner Rounded 44">
            <a:extLst>
              <a:ext uri="{FF2B5EF4-FFF2-40B4-BE49-F238E27FC236}">
                <a16:creationId xmlns:a16="http://schemas.microsoft.com/office/drawing/2014/main" id="{F91C48A6-9064-50D7-26DA-AA10382870C5}"/>
              </a:ext>
            </a:extLst>
          </p:cNvPr>
          <p:cNvSpPr/>
          <p:nvPr/>
        </p:nvSpPr>
        <p:spPr>
          <a:xfrm>
            <a:off x="5367503" y="4073648"/>
            <a:ext cx="3595745" cy="1008715"/>
          </a:xfrm>
          <a:prstGeom prst="round1Rect">
            <a:avLst/>
          </a:prstGeom>
          <a:solidFill>
            <a:schemeClr val="bg1"/>
          </a:solidFill>
          <a:ln>
            <a:solidFill>
              <a:srgbClr val="3012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2"/>
                </a:solidFill>
              </a:rPr>
              <a:t>Increased staff responsiveness is closely linked to a reduction in falls, suggesting that improved staff attention enhances patient safety and lowers the risk of falls, which currently is </a:t>
            </a:r>
            <a:r>
              <a:rPr lang="en-US" sz="800" b="1" dirty="0">
                <a:solidFill>
                  <a:schemeClr val="bg2"/>
                </a:solidFill>
              </a:rPr>
              <a:t>2.94% </a:t>
            </a:r>
            <a:r>
              <a:rPr lang="en-US" sz="800" dirty="0">
                <a:solidFill>
                  <a:schemeClr val="bg2"/>
                </a:solidFill>
              </a:rPr>
              <a:t>lower than the benchmark.</a:t>
            </a:r>
            <a:r>
              <a:rPr lang="en-US" sz="800" b="1" dirty="0">
                <a:solidFill>
                  <a:schemeClr val="bg2"/>
                </a:solidFill>
              </a:rPr>
              <a:t> </a:t>
            </a:r>
            <a:endParaRPr lang="en-IN" sz="800" dirty="0">
              <a:solidFill>
                <a:schemeClr val="bg2"/>
              </a:solidFill>
            </a:endParaRPr>
          </a:p>
        </p:txBody>
      </p:sp>
      <p:sp>
        <p:nvSpPr>
          <p:cNvPr id="47" name="Google Shape;382;p38">
            <a:extLst>
              <a:ext uri="{FF2B5EF4-FFF2-40B4-BE49-F238E27FC236}">
                <a16:creationId xmlns:a16="http://schemas.microsoft.com/office/drawing/2014/main" id="{EFA6C21C-1D0A-2ABF-7EA1-D006C5A62971}"/>
              </a:ext>
            </a:extLst>
          </p:cNvPr>
          <p:cNvSpPr txBox="1">
            <a:spLocks noGrp="1"/>
          </p:cNvSpPr>
          <p:nvPr>
            <p:ph type="title"/>
          </p:nvPr>
        </p:nvSpPr>
        <p:spPr>
          <a:xfrm>
            <a:off x="102158" y="798672"/>
            <a:ext cx="2538879"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800" dirty="0"/>
              <a:t>KPIs</a:t>
            </a:r>
            <a:endParaRPr sz="2800" dirty="0"/>
          </a:p>
        </p:txBody>
      </p:sp>
      <p:sp>
        <p:nvSpPr>
          <p:cNvPr id="48" name="Google Shape;382;p38">
            <a:extLst>
              <a:ext uri="{FF2B5EF4-FFF2-40B4-BE49-F238E27FC236}">
                <a16:creationId xmlns:a16="http://schemas.microsoft.com/office/drawing/2014/main" id="{16EC3855-1FF5-07CD-DAC6-53B0A6ACC39D}"/>
              </a:ext>
            </a:extLst>
          </p:cNvPr>
          <p:cNvSpPr txBox="1">
            <a:spLocks/>
          </p:cNvSpPr>
          <p:nvPr/>
        </p:nvSpPr>
        <p:spPr>
          <a:xfrm>
            <a:off x="2828624" y="798672"/>
            <a:ext cx="2538879" cy="477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Benchmark</a:t>
            </a:r>
          </a:p>
        </p:txBody>
      </p:sp>
      <p:sp>
        <p:nvSpPr>
          <p:cNvPr id="49" name="Google Shape;382;p38">
            <a:extLst>
              <a:ext uri="{FF2B5EF4-FFF2-40B4-BE49-F238E27FC236}">
                <a16:creationId xmlns:a16="http://schemas.microsoft.com/office/drawing/2014/main" id="{09A9ECF1-AA08-1FCE-9F95-D18448DB8206}"/>
              </a:ext>
            </a:extLst>
          </p:cNvPr>
          <p:cNvSpPr txBox="1">
            <a:spLocks/>
          </p:cNvSpPr>
          <p:nvPr/>
        </p:nvSpPr>
        <p:spPr>
          <a:xfrm>
            <a:off x="5895935" y="798672"/>
            <a:ext cx="2538879" cy="477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Insights</a:t>
            </a:r>
          </a:p>
        </p:txBody>
      </p:sp>
      <p:sp>
        <p:nvSpPr>
          <p:cNvPr id="50" name="TextBox 49">
            <a:extLst>
              <a:ext uri="{FF2B5EF4-FFF2-40B4-BE49-F238E27FC236}">
                <a16:creationId xmlns:a16="http://schemas.microsoft.com/office/drawing/2014/main" id="{0D517E10-FA1E-C7E8-0878-CC7024A44E26}"/>
              </a:ext>
            </a:extLst>
          </p:cNvPr>
          <p:cNvSpPr txBox="1"/>
          <p:nvPr/>
        </p:nvSpPr>
        <p:spPr>
          <a:xfrm>
            <a:off x="167251" y="4859513"/>
            <a:ext cx="4867265" cy="200055"/>
          </a:xfrm>
          <a:prstGeom prst="rect">
            <a:avLst/>
          </a:prstGeom>
          <a:noFill/>
          <a:ln>
            <a:solidFill>
              <a:schemeClr val="tx1"/>
            </a:solidFill>
          </a:ln>
        </p:spPr>
        <p:txBody>
          <a:bodyPr wrap="square" rtlCol="0">
            <a:spAutoFit/>
          </a:bodyPr>
          <a:lstStyle/>
          <a:p>
            <a:r>
              <a:rPr lang="en" sz="700" b="1" dirty="0"/>
              <a:t>Summary - Higher bed occupancy is associated with higher fall rates and slightly lower staff responsiveness.</a:t>
            </a:r>
            <a:endParaRPr lang="en-IN" sz="700" dirty="0"/>
          </a:p>
        </p:txBody>
      </p:sp>
    </p:spTree>
    <p:extLst>
      <p:ext uri="{BB962C8B-B14F-4D97-AF65-F5344CB8AC3E}">
        <p14:creationId xmlns:p14="http://schemas.microsoft.com/office/powerpoint/2010/main" val="146798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1000"/>
                                        <p:tgtEl>
                                          <p:spTgt spid="49"/>
                                        </p:tgtEl>
                                      </p:cBhvr>
                                    </p:animEffect>
                                    <p:anim calcmode="lin" valueType="num">
                                      <p:cBhvr>
                                        <p:cTn id="22" dur="1000" fill="hold"/>
                                        <p:tgtEl>
                                          <p:spTgt spid="49"/>
                                        </p:tgtEl>
                                        <p:attrNameLst>
                                          <p:attrName>ppt_x</p:attrName>
                                        </p:attrNameLst>
                                      </p:cBhvr>
                                      <p:tavLst>
                                        <p:tav tm="0">
                                          <p:val>
                                            <p:strVal val="#ppt_x"/>
                                          </p:val>
                                        </p:tav>
                                        <p:tav tm="100000">
                                          <p:val>
                                            <p:strVal val="#ppt_x"/>
                                          </p:val>
                                        </p:tav>
                                      </p:tavLst>
                                    </p:anim>
                                    <p:anim calcmode="lin" valueType="num">
                                      <p:cBhvr>
                                        <p:cTn id="2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999"/>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999"/>
                                          </p:stCondLst>
                                        </p:cTn>
                                        <p:tgtEl>
                                          <p:spTgt spid="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999"/>
                                          </p:stCondLst>
                                        </p:cTn>
                                        <p:tgtEl>
                                          <p:spTgt spid="4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999"/>
                                          </p:stCondLst>
                                        </p:cTn>
                                        <p:tgtEl>
                                          <p:spTgt spid="2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999"/>
                                          </p:stCondLst>
                                        </p:cTn>
                                        <p:tgtEl>
                                          <p:spTgt spid="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999"/>
                                          </p:stCondLst>
                                        </p:cTn>
                                        <p:tgtEl>
                                          <p:spTgt spid="4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999"/>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999"/>
                                          </p:stCondLst>
                                        </p:cTn>
                                        <p:tgtEl>
                                          <p:spTgt spid="4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999"/>
                                          </p:stCondLst>
                                        </p:cTn>
                                        <p:tgtEl>
                                          <p:spTgt spid="4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9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47" grpId="0"/>
      <p:bldP spid="48" grpId="0"/>
      <p:bldP spid="49" grpId="0"/>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a:extLst>
            <a:ext uri="{FF2B5EF4-FFF2-40B4-BE49-F238E27FC236}">
              <a16:creationId xmlns:a16="http://schemas.microsoft.com/office/drawing/2014/main" id="{662124A5-086B-893A-359E-A1C3B5BABABF}"/>
            </a:ext>
          </a:extLst>
        </p:cNvPr>
        <p:cNvGrpSpPr/>
        <p:nvPr/>
      </p:nvGrpSpPr>
      <p:grpSpPr>
        <a:xfrm>
          <a:off x="0" y="0"/>
          <a:ext cx="0" cy="0"/>
          <a:chOff x="0" y="0"/>
          <a:chExt cx="0" cy="0"/>
        </a:xfrm>
      </p:grpSpPr>
      <p:sp>
        <p:nvSpPr>
          <p:cNvPr id="382" name="Google Shape;382;p38">
            <a:extLst>
              <a:ext uri="{FF2B5EF4-FFF2-40B4-BE49-F238E27FC236}">
                <a16:creationId xmlns:a16="http://schemas.microsoft.com/office/drawing/2014/main" id="{53A2AC55-E6DF-B998-7C53-A1A8076612B7}"/>
              </a:ext>
            </a:extLst>
          </p:cNvPr>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t>Action Plan</a:t>
            </a:r>
            <a:endParaRPr sz="3200" dirty="0"/>
          </a:p>
        </p:txBody>
      </p:sp>
      <p:sp>
        <p:nvSpPr>
          <p:cNvPr id="383" name="Google Shape;383;p38">
            <a:extLst>
              <a:ext uri="{FF2B5EF4-FFF2-40B4-BE49-F238E27FC236}">
                <a16:creationId xmlns:a16="http://schemas.microsoft.com/office/drawing/2014/main" id="{33FE3B58-F6BE-C86F-DCF0-96DF1A39ABFE}"/>
              </a:ext>
            </a:extLst>
          </p:cNvPr>
          <p:cNvSpPr txBox="1">
            <a:spLocks noGrp="1"/>
          </p:cNvSpPr>
          <p:nvPr>
            <p:ph type="subTitle" idx="1"/>
          </p:nvPr>
        </p:nvSpPr>
        <p:spPr>
          <a:xfrm>
            <a:off x="594812" y="4088686"/>
            <a:ext cx="2135490" cy="47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Increasing the licensed bed number if possible  to cater the capacity issue which might be acting as a bottleneck </a:t>
            </a:r>
            <a:endParaRPr dirty="0"/>
          </a:p>
        </p:txBody>
      </p:sp>
      <p:sp>
        <p:nvSpPr>
          <p:cNvPr id="384" name="Google Shape;384;p38">
            <a:extLst>
              <a:ext uri="{FF2B5EF4-FFF2-40B4-BE49-F238E27FC236}">
                <a16:creationId xmlns:a16="http://schemas.microsoft.com/office/drawing/2014/main" id="{8CCAA1F8-4D31-F305-03EE-29174E7F6236}"/>
              </a:ext>
            </a:extLst>
          </p:cNvPr>
          <p:cNvSpPr txBox="1">
            <a:spLocks noGrp="1"/>
          </p:cNvSpPr>
          <p:nvPr>
            <p:ph type="subTitle" idx="2"/>
          </p:nvPr>
        </p:nvSpPr>
        <p:spPr>
          <a:xfrm>
            <a:off x="3541361" y="3998309"/>
            <a:ext cx="1782300" cy="477600"/>
          </a:xfrm>
          <a:prstGeom prst="rect">
            <a:avLst/>
          </a:prstGeom>
        </p:spPr>
        <p:txBody>
          <a:bodyPr spcFirstLastPara="1" wrap="square" lIns="0" tIns="0" rIns="0" bIns="0" anchor="ctr" anchorCtr="0">
            <a:noAutofit/>
          </a:bodyPr>
          <a:lstStyle/>
          <a:p>
            <a:pPr marL="0" lvl="0" indent="0"/>
            <a:r>
              <a:rPr lang="en" dirty="0"/>
              <a:t>Providing training to the staff to improve response time</a:t>
            </a:r>
            <a:endParaRPr dirty="0"/>
          </a:p>
        </p:txBody>
      </p:sp>
      <p:sp>
        <p:nvSpPr>
          <p:cNvPr id="385" name="Google Shape;385;p38">
            <a:extLst>
              <a:ext uri="{FF2B5EF4-FFF2-40B4-BE49-F238E27FC236}">
                <a16:creationId xmlns:a16="http://schemas.microsoft.com/office/drawing/2014/main" id="{20FCA470-878E-7EBB-73B7-6DF5A777D7F5}"/>
              </a:ext>
            </a:extLst>
          </p:cNvPr>
          <p:cNvSpPr txBox="1">
            <a:spLocks noGrp="1"/>
          </p:cNvSpPr>
          <p:nvPr>
            <p:ph type="subTitle" idx="3"/>
          </p:nvPr>
        </p:nvSpPr>
        <p:spPr>
          <a:xfrm>
            <a:off x="3433171" y="2202449"/>
            <a:ext cx="2074494" cy="47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Opting for seasonal hire to cater seasonality and peak time </a:t>
            </a:r>
            <a:endParaRPr dirty="0"/>
          </a:p>
        </p:txBody>
      </p:sp>
      <p:sp>
        <p:nvSpPr>
          <p:cNvPr id="386" name="Google Shape;386;p38">
            <a:extLst>
              <a:ext uri="{FF2B5EF4-FFF2-40B4-BE49-F238E27FC236}">
                <a16:creationId xmlns:a16="http://schemas.microsoft.com/office/drawing/2014/main" id="{0DC525DB-811C-1716-5FF4-4E5E1036F63F}"/>
              </a:ext>
            </a:extLst>
          </p:cNvPr>
          <p:cNvSpPr txBox="1">
            <a:spLocks noGrp="1"/>
          </p:cNvSpPr>
          <p:nvPr>
            <p:ph type="subTitle" idx="4"/>
          </p:nvPr>
        </p:nvSpPr>
        <p:spPr>
          <a:xfrm>
            <a:off x="674887" y="2020529"/>
            <a:ext cx="1975340" cy="6745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Better staff and resource allocation is needed</a:t>
            </a:r>
            <a:endParaRPr dirty="0"/>
          </a:p>
        </p:txBody>
      </p:sp>
      <p:pic>
        <p:nvPicPr>
          <p:cNvPr id="396" name="Google Shape;396;p38">
            <a:hlinkClick r:id="" action="ppaction://hlinkshowjump?jump=nextslide"/>
            <a:extLst>
              <a:ext uri="{FF2B5EF4-FFF2-40B4-BE49-F238E27FC236}">
                <a16:creationId xmlns:a16="http://schemas.microsoft.com/office/drawing/2014/main" id="{A5A3E009-B0DF-DA58-BFAD-10F063B2A16E}"/>
              </a:ext>
            </a:extLst>
          </p:cNvPr>
          <p:cNvPicPr preferRelativeResize="0"/>
          <p:nvPr/>
        </p:nvPicPr>
        <p:blipFill rotWithShape="1">
          <a:blip r:embed="rId3">
            <a:alphaModFix/>
          </a:blip>
          <a:srcRect l="11164" t="27567" r="18532" b="39025"/>
          <a:stretch/>
        </p:blipFill>
        <p:spPr>
          <a:xfrm>
            <a:off x="8542799" y="189011"/>
            <a:ext cx="389103" cy="161974"/>
          </a:xfrm>
          <a:prstGeom prst="rect">
            <a:avLst/>
          </a:prstGeom>
          <a:noFill/>
          <a:ln>
            <a:noFill/>
          </a:ln>
        </p:spPr>
      </p:pic>
      <p:pic>
        <p:nvPicPr>
          <p:cNvPr id="397" name="Google Shape;397;p38">
            <a:hlinkClick r:id="" action="ppaction://hlinkshowjump?jump=previousslide"/>
            <a:extLst>
              <a:ext uri="{FF2B5EF4-FFF2-40B4-BE49-F238E27FC236}">
                <a16:creationId xmlns:a16="http://schemas.microsoft.com/office/drawing/2014/main" id="{815EA610-395E-0459-AEC1-D2F58D642C70}"/>
              </a:ext>
            </a:extLst>
          </p:cNvPr>
          <p:cNvPicPr preferRelativeResize="0"/>
          <p:nvPr/>
        </p:nvPicPr>
        <p:blipFill rotWithShape="1">
          <a:blip r:embed="rId3">
            <a:alphaModFix/>
          </a:blip>
          <a:srcRect l="11164" t="27567" r="18532" b="39025"/>
          <a:stretch/>
        </p:blipFill>
        <p:spPr>
          <a:xfrm flipH="1">
            <a:off x="8042649" y="189011"/>
            <a:ext cx="389103" cy="161974"/>
          </a:xfrm>
          <a:prstGeom prst="rect">
            <a:avLst/>
          </a:prstGeom>
          <a:noFill/>
          <a:ln>
            <a:noFill/>
          </a:ln>
        </p:spPr>
      </p:pic>
      <p:sp>
        <p:nvSpPr>
          <p:cNvPr id="398" name="Google Shape;398;p38">
            <a:hlinkClick r:id="rId4" action="ppaction://hlinksldjump"/>
            <a:extLst>
              <a:ext uri="{FF2B5EF4-FFF2-40B4-BE49-F238E27FC236}">
                <a16:creationId xmlns:a16="http://schemas.microsoft.com/office/drawing/2014/main" id="{66E84B00-D232-43B7-7590-74820F7DBBC5}"/>
              </a:ext>
            </a:extLst>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9" name="Google Shape;399;p38">
            <a:hlinkClick r:id="rId4" action="ppaction://hlinksldjump"/>
            <a:extLst>
              <a:ext uri="{FF2B5EF4-FFF2-40B4-BE49-F238E27FC236}">
                <a16:creationId xmlns:a16="http://schemas.microsoft.com/office/drawing/2014/main" id="{A4B9F5AB-786E-09A0-E05F-523AC1412041}"/>
              </a:ext>
            </a:extLst>
          </p:cNvPr>
          <p:cNvPicPr preferRelativeResize="0"/>
          <p:nvPr/>
        </p:nvPicPr>
        <p:blipFill>
          <a:blip r:embed="rId5">
            <a:alphaModFix/>
          </a:blip>
          <a:stretch>
            <a:fillRect/>
          </a:stretch>
        </p:blipFill>
        <p:spPr>
          <a:xfrm>
            <a:off x="285784" y="212345"/>
            <a:ext cx="389103" cy="341049"/>
          </a:xfrm>
          <a:prstGeom prst="rect">
            <a:avLst/>
          </a:prstGeom>
          <a:noFill/>
          <a:ln>
            <a:noFill/>
          </a:ln>
        </p:spPr>
      </p:pic>
      <p:pic>
        <p:nvPicPr>
          <p:cNvPr id="644" name="Google Shape;644;p46"/>
          <p:cNvPicPr preferRelativeResize="0"/>
          <p:nvPr/>
        </p:nvPicPr>
        <p:blipFill rotWithShape="1">
          <a:blip r:embed="rId6">
            <a:alphaModFix/>
          </a:blip>
          <a:srcRect l="10" t="3818" r="-10" b="2373"/>
          <a:stretch/>
        </p:blipFill>
        <p:spPr>
          <a:xfrm>
            <a:off x="5602640" y="1727791"/>
            <a:ext cx="3227700" cy="3027900"/>
          </a:xfrm>
          <a:prstGeom prst="roundRect">
            <a:avLst>
              <a:gd name="adj" fmla="val 33816"/>
            </a:avLst>
          </a:prstGeom>
          <a:noFill/>
          <a:ln>
            <a:noFill/>
          </a:ln>
        </p:spPr>
      </p:pic>
      <p:pic>
        <p:nvPicPr>
          <p:cNvPr id="11" name="Graphic 10" descr="Group with solid fill">
            <a:extLst>
              <a:ext uri="{FF2B5EF4-FFF2-40B4-BE49-F238E27FC236}">
                <a16:creationId xmlns:a16="http://schemas.microsoft.com/office/drawing/2014/main" id="{8080DF8B-55D6-4527-0C2C-3A38D9AB87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5311" y="1326485"/>
            <a:ext cx="914400" cy="914400"/>
          </a:xfrm>
          <a:prstGeom prst="rect">
            <a:avLst/>
          </a:prstGeom>
        </p:spPr>
      </p:pic>
      <p:pic>
        <p:nvPicPr>
          <p:cNvPr id="13" name="Graphic 12" descr="Teacher with solid fill">
            <a:extLst>
              <a:ext uri="{FF2B5EF4-FFF2-40B4-BE49-F238E27FC236}">
                <a16:creationId xmlns:a16="http://schemas.microsoft.com/office/drawing/2014/main" id="{834DEDCA-1A6C-DC9D-0AEB-16E21E641C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75311" y="2995397"/>
            <a:ext cx="914400" cy="914400"/>
          </a:xfrm>
          <a:prstGeom prst="rect">
            <a:avLst/>
          </a:prstGeom>
        </p:spPr>
      </p:pic>
      <p:pic>
        <p:nvPicPr>
          <p:cNvPr id="15" name="Graphic 14" descr="Sleep with solid fill">
            <a:extLst>
              <a:ext uri="{FF2B5EF4-FFF2-40B4-BE49-F238E27FC236}">
                <a16:creationId xmlns:a16="http://schemas.microsoft.com/office/drawing/2014/main" id="{E776BB9B-ADE4-6F7F-E9A3-1F5F77A699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3962" y="2995397"/>
            <a:ext cx="914400" cy="914400"/>
          </a:xfrm>
          <a:prstGeom prst="rect">
            <a:avLst/>
          </a:prstGeom>
        </p:spPr>
      </p:pic>
      <p:pic>
        <p:nvPicPr>
          <p:cNvPr id="17" name="Graphic 16" descr="Boardroom with solid fill">
            <a:extLst>
              <a:ext uri="{FF2B5EF4-FFF2-40B4-BE49-F238E27FC236}">
                <a16:creationId xmlns:a16="http://schemas.microsoft.com/office/drawing/2014/main" id="{47A82DF3-CD36-BD06-BB5F-90BDA55FF7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3962" y="1317794"/>
            <a:ext cx="914400" cy="914400"/>
          </a:xfrm>
          <a:prstGeom prst="rect">
            <a:avLst/>
          </a:prstGeom>
        </p:spPr>
      </p:pic>
    </p:spTree>
    <p:extLst>
      <p:ext uri="{BB962C8B-B14F-4D97-AF65-F5344CB8AC3E}">
        <p14:creationId xmlns:p14="http://schemas.microsoft.com/office/powerpoint/2010/main" val="730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anim calcmode="lin" valueType="num">
                                      <p:cBhvr>
                                        <p:cTn id="8" dur="1000" fill="hold"/>
                                        <p:tgtEl>
                                          <p:spTgt spid="382"/>
                                        </p:tgtEl>
                                        <p:attrNameLst>
                                          <p:attrName>ppt_x</p:attrName>
                                        </p:attrNameLst>
                                      </p:cBhvr>
                                      <p:tavLst>
                                        <p:tav tm="0">
                                          <p:val>
                                            <p:strVal val="#ppt_x"/>
                                          </p:val>
                                        </p:tav>
                                        <p:tav tm="100000">
                                          <p:val>
                                            <p:strVal val="#ppt_x"/>
                                          </p:val>
                                        </p:tav>
                                      </p:tavLst>
                                    </p:anim>
                                    <p:anim calcmode="lin" valueType="num">
                                      <p:cBhvr>
                                        <p:cTn id="9" dur="1000" fill="hold"/>
                                        <p:tgtEl>
                                          <p:spTgt spid="3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99"/>
                                          </p:stCondLst>
                                        </p:cTn>
                                        <p:tgtEl>
                                          <p:spTgt spid="38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999"/>
                                          </p:stCondLst>
                                        </p:cTn>
                                        <p:tgtEl>
                                          <p:spTgt spid="385">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999"/>
                                          </p:stCondLst>
                                        </p:cTn>
                                        <p:tgtEl>
                                          <p:spTgt spid="38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999"/>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999"/>
                                          </p:stCondLst>
                                        </p:cTn>
                                        <p:tgtEl>
                                          <p:spTgt spid="38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p:bldP spid="383" grpId="0" build="p"/>
      <p:bldP spid="384" grpId="0" build="p"/>
      <p:bldP spid="385" grpId="0" build="p"/>
      <p:bldP spid="38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4"/>
          <p:cNvSpPr txBox="1">
            <a:spLocks noGrp="1"/>
          </p:cNvSpPr>
          <p:nvPr>
            <p:ph type="title"/>
          </p:nvPr>
        </p:nvSpPr>
        <p:spPr>
          <a:xfrm flipH="1">
            <a:off x="1515140" y="1645275"/>
            <a:ext cx="4492253" cy="1012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6000" dirty="0"/>
              <a:t>Thank You</a:t>
            </a:r>
            <a:endParaRPr sz="6000" dirty="0"/>
          </a:p>
        </p:txBody>
      </p:sp>
      <p:pic>
        <p:nvPicPr>
          <p:cNvPr id="598" name="Google Shape;598;p44"/>
          <p:cNvPicPr preferRelativeResize="0"/>
          <p:nvPr/>
        </p:nvPicPr>
        <p:blipFill rotWithShape="1">
          <a:blip r:embed="rId3">
            <a:alphaModFix/>
          </a:blip>
          <a:srcRect l="37605" t="10745" r="28570" b="33720"/>
          <a:stretch/>
        </p:blipFill>
        <p:spPr>
          <a:xfrm flipH="1">
            <a:off x="6713100" y="1599000"/>
            <a:ext cx="1829700" cy="3004500"/>
          </a:xfrm>
          <a:prstGeom prst="roundRect">
            <a:avLst>
              <a:gd name="adj" fmla="val 47246"/>
            </a:avLst>
          </a:prstGeom>
          <a:noFill/>
          <a:ln>
            <a:noFill/>
          </a:ln>
        </p:spPr>
      </p:pic>
      <p:pic>
        <p:nvPicPr>
          <p:cNvPr id="599" name="Google Shape;599;p44">
            <a:hlinkClick r:id="" action="ppaction://hlinkshowjump?jump=nextslide"/>
          </p:cNvPr>
          <p:cNvPicPr preferRelativeResize="0"/>
          <p:nvPr/>
        </p:nvPicPr>
        <p:blipFill rotWithShape="1">
          <a:blip r:embed="rId4">
            <a:alphaModFix/>
          </a:blip>
          <a:srcRect l="11164" t="27567" r="18532" b="39025"/>
          <a:stretch/>
        </p:blipFill>
        <p:spPr>
          <a:xfrm>
            <a:off x="8542799" y="189011"/>
            <a:ext cx="389103" cy="161974"/>
          </a:xfrm>
          <a:prstGeom prst="rect">
            <a:avLst/>
          </a:prstGeom>
          <a:noFill/>
          <a:ln>
            <a:noFill/>
          </a:ln>
        </p:spPr>
      </p:pic>
      <p:pic>
        <p:nvPicPr>
          <p:cNvPr id="600" name="Google Shape;600;p44">
            <a:hlinkClick r:id="" action="ppaction://hlinkshowjump?jump=previousslide"/>
          </p:cNvPr>
          <p:cNvPicPr preferRelativeResize="0"/>
          <p:nvPr/>
        </p:nvPicPr>
        <p:blipFill rotWithShape="1">
          <a:blip r:embed="rId4">
            <a:alphaModFix/>
          </a:blip>
          <a:srcRect l="11164" t="27567" r="18532" b="39025"/>
          <a:stretch/>
        </p:blipFill>
        <p:spPr>
          <a:xfrm flipH="1">
            <a:off x="8042649" y="189011"/>
            <a:ext cx="389103" cy="161974"/>
          </a:xfrm>
          <a:prstGeom prst="rect">
            <a:avLst/>
          </a:prstGeom>
          <a:noFill/>
          <a:ln>
            <a:noFill/>
          </a:ln>
        </p:spPr>
      </p:pic>
      <p:sp>
        <p:nvSpPr>
          <p:cNvPr id="601" name="Google Shape;601;p44">
            <a:hlinkClick r:id="rId5"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02" name="Google Shape;602;p44">
            <a:hlinkClick r:id="rId5"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pic>
        <p:nvPicPr>
          <p:cNvPr id="7" name="Graphic 6" descr="Envelope with solid fill">
            <a:extLst>
              <a:ext uri="{FF2B5EF4-FFF2-40B4-BE49-F238E27FC236}">
                <a16:creationId xmlns:a16="http://schemas.microsoft.com/office/drawing/2014/main" id="{2905D9DF-3280-2BAD-0988-F169EA69B8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8451" y="4352539"/>
            <a:ext cx="220093" cy="220093"/>
          </a:xfrm>
          <a:prstGeom prst="rect">
            <a:avLst/>
          </a:prstGeom>
        </p:spPr>
      </p:pic>
      <p:sp>
        <p:nvSpPr>
          <p:cNvPr id="9" name="TextBox 8">
            <a:extLst>
              <a:ext uri="{FF2B5EF4-FFF2-40B4-BE49-F238E27FC236}">
                <a16:creationId xmlns:a16="http://schemas.microsoft.com/office/drawing/2014/main" id="{BCF9AFF8-8759-9C91-1874-323E589F52A6}"/>
              </a:ext>
            </a:extLst>
          </p:cNvPr>
          <p:cNvSpPr txBox="1"/>
          <p:nvPr/>
        </p:nvSpPr>
        <p:spPr>
          <a:xfrm>
            <a:off x="1086243" y="4292748"/>
            <a:ext cx="2530549" cy="307777"/>
          </a:xfrm>
          <a:prstGeom prst="rect">
            <a:avLst/>
          </a:prstGeom>
          <a:noFill/>
        </p:spPr>
        <p:txBody>
          <a:bodyPr wrap="square" rtlCol="0">
            <a:spAutoFit/>
          </a:bodyPr>
          <a:lstStyle/>
          <a:p>
            <a:r>
              <a:rPr lang="en-US" dirty="0"/>
              <a:t>singhtimsy33@gmail.com</a:t>
            </a:r>
            <a:endParaRPr lang="en-IN" dirty="0"/>
          </a:p>
        </p:txBody>
      </p:sp>
      <p:sp>
        <p:nvSpPr>
          <p:cNvPr id="10" name="TextBox 9">
            <a:extLst>
              <a:ext uri="{FF2B5EF4-FFF2-40B4-BE49-F238E27FC236}">
                <a16:creationId xmlns:a16="http://schemas.microsoft.com/office/drawing/2014/main" id="{2AC2DAC4-E5AE-3D20-DD34-DB4CC951CEA4}"/>
              </a:ext>
            </a:extLst>
          </p:cNvPr>
          <p:cNvSpPr txBox="1"/>
          <p:nvPr/>
        </p:nvSpPr>
        <p:spPr>
          <a:xfrm>
            <a:off x="898451" y="3960536"/>
            <a:ext cx="1961200" cy="353943"/>
          </a:xfrm>
          <a:prstGeom prst="rect">
            <a:avLst/>
          </a:prstGeom>
          <a:noFill/>
        </p:spPr>
        <p:txBody>
          <a:bodyPr wrap="square" rtlCol="0">
            <a:spAutoFit/>
          </a:bodyPr>
          <a:lstStyle/>
          <a:p>
            <a:r>
              <a:rPr lang="en-US" sz="1700" dirty="0">
                <a:solidFill>
                  <a:srgbClr val="474F85"/>
                </a:solidFill>
              </a:rPr>
              <a:t>Timsy Singh</a:t>
            </a:r>
            <a:endParaRPr lang="en-IN" sz="1700" dirty="0">
              <a:solidFill>
                <a:srgbClr val="474F8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98"/>
                                        </p:tgtEl>
                                        <p:attrNameLst>
                                          <p:attrName>style.visibility</p:attrName>
                                        </p:attrNameLst>
                                      </p:cBhvr>
                                      <p:to>
                                        <p:strVal val="visible"/>
                                      </p:to>
                                    </p:set>
                                    <p:anim calcmode="lin" valueType="num">
                                      <p:cBhvr additive="base">
                                        <p:cTn id="7" dur="1000"/>
                                        <p:tgtEl>
                                          <p:spTgt spid="59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5"/>
                                        </p:tgtEl>
                                        <p:attrNameLst>
                                          <p:attrName>style.visibility</p:attrName>
                                        </p:attrNameLst>
                                      </p:cBhvr>
                                      <p:to>
                                        <p:strVal val="visible"/>
                                      </p:to>
                                    </p:set>
                                    <p:animEffect transition="in" filter="fade">
                                      <p:cBhvr>
                                        <p:cTn id="11" dur="1000"/>
                                        <p:tgtEl>
                                          <p:spTgt spid="59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4">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1" name="Google Shape;311;p34"/>
          <p:cNvGrpSpPr/>
          <p:nvPr/>
        </p:nvGrpSpPr>
        <p:grpSpPr>
          <a:xfrm>
            <a:off x="3723450" y="1800300"/>
            <a:ext cx="4700552" cy="2709152"/>
            <a:chOff x="3723450" y="1800300"/>
            <a:chExt cx="4700552" cy="2709152"/>
          </a:xfrm>
        </p:grpSpPr>
        <p:sp>
          <p:nvSpPr>
            <p:cNvPr id="312" name="Google Shape;312;p34"/>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4"/>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4" name="Google Shape;314;p34"/>
          <p:cNvSpPr txBox="1">
            <a:spLocks noGrp="1"/>
          </p:cNvSpPr>
          <p:nvPr>
            <p:ph type="subTitle" idx="1"/>
          </p:nvPr>
        </p:nvSpPr>
        <p:spPr>
          <a:xfrm>
            <a:off x="4032366" y="2339325"/>
            <a:ext cx="4010283" cy="1631100"/>
          </a:xfrm>
          <a:prstGeom prst="rect">
            <a:avLst/>
          </a:prstGeom>
        </p:spPr>
        <p:txBody>
          <a:bodyPr spcFirstLastPara="1" wrap="square" lIns="0" tIns="0" rIns="0" bIns="0" anchor="ctr" anchorCtr="0">
            <a:noAutofit/>
          </a:bodyPr>
          <a:lstStyle/>
          <a:p>
            <a:pPr marL="0" lvl="0" indent="0" algn="ctr">
              <a:buSzPts val="1100"/>
            </a:pPr>
            <a:r>
              <a:rPr lang="en-US" dirty="0"/>
              <a:t>Fortis General Hospital, long recognized for its exceptional healthcare and leading medical professionals, is now focused on deepening its competitive edge by analyzing key operational and safety metrics that directly impact patient satisfaction and overall service excellence</a:t>
            </a:r>
            <a:endParaRPr dirty="0"/>
          </a:p>
        </p:txBody>
      </p:sp>
      <p:sp>
        <p:nvSpPr>
          <p:cNvPr id="315" name="Google Shape;315;p34"/>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Problem Statement</a:t>
            </a:r>
            <a:endParaRPr dirty="0"/>
          </a:p>
        </p:txBody>
      </p:sp>
      <p:pic>
        <p:nvPicPr>
          <p:cNvPr id="316" name="Google Shape;316;p34"/>
          <p:cNvPicPr preferRelativeResize="0"/>
          <p:nvPr/>
        </p:nvPicPr>
        <p:blipFill rotWithShape="1">
          <a:blip r:embed="rId4">
            <a:alphaModFix/>
          </a:blip>
          <a:srcRect l="2933" t="5179" r="68303" b="15132"/>
          <a:stretch/>
        </p:blipFill>
        <p:spPr>
          <a:xfrm>
            <a:off x="1268100" y="1017600"/>
            <a:ext cx="1348800" cy="3609900"/>
          </a:xfrm>
          <a:prstGeom prst="roundRect">
            <a:avLst>
              <a:gd name="adj" fmla="val 38039"/>
            </a:avLst>
          </a:prstGeom>
          <a:noFill/>
          <a:ln>
            <a:noFill/>
          </a:ln>
        </p:spPr>
      </p:pic>
      <p:pic>
        <p:nvPicPr>
          <p:cNvPr id="317" name="Google Shape;317;p34">
            <a:hlinkClick r:id="" action="ppaction://noaction"/>
          </p:cNvPr>
          <p:cNvPicPr preferRelativeResize="0"/>
          <p:nvPr/>
        </p:nvPicPr>
        <p:blipFill rotWithShape="1">
          <a:blip r:embed="rId5">
            <a:alphaModFix/>
          </a:blip>
          <a:srcRect l="54419" t="75731" r="37524" b="18592"/>
          <a:stretch/>
        </p:blipFill>
        <p:spPr>
          <a:xfrm>
            <a:off x="4032366" y="4208292"/>
            <a:ext cx="421953" cy="297309"/>
          </a:xfrm>
          <a:prstGeom prst="rect">
            <a:avLst/>
          </a:prstGeom>
          <a:noFill/>
          <a:ln>
            <a:noFill/>
          </a:ln>
        </p:spPr>
      </p:pic>
      <p:pic>
        <p:nvPicPr>
          <p:cNvPr id="318" name="Google Shape;318;p34">
            <a:hlinkClick r:id="" action="ppaction://noaction"/>
          </p:cNvPr>
          <p:cNvPicPr preferRelativeResize="0"/>
          <p:nvPr/>
        </p:nvPicPr>
        <p:blipFill rotWithShape="1">
          <a:blip r:embed="rId5">
            <a:alphaModFix/>
          </a:blip>
          <a:srcRect l="42246" t="71149" r="48193" b="21101"/>
          <a:stretch/>
        </p:blipFill>
        <p:spPr>
          <a:xfrm>
            <a:off x="3710669" y="4031819"/>
            <a:ext cx="500779" cy="405915"/>
          </a:xfrm>
          <a:prstGeom prst="rect">
            <a:avLst/>
          </a:prstGeom>
          <a:noFill/>
          <a:ln>
            <a:noFill/>
          </a:ln>
        </p:spPr>
      </p:pic>
      <p:pic>
        <p:nvPicPr>
          <p:cNvPr id="319" name="Google Shape;319;p34">
            <a:hlinkClick r:id="" action="ppaction://noaction"/>
          </p:cNvPr>
          <p:cNvPicPr preferRelativeResize="0"/>
          <p:nvPr/>
        </p:nvPicPr>
        <p:blipFill rotWithShape="1">
          <a:blip r:embed="rId5">
            <a:alphaModFix/>
          </a:blip>
          <a:srcRect l="50933" t="84150" r="41010" b="10798"/>
          <a:stretch/>
        </p:blipFill>
        <p:spPr>
          <a:xfrm>
            <a:off x="3679770" y="4302517"/>
            <a:ext cx="421953" cy="264598"/>
          </a:xfrm>
          <a:prstGeom prst="rect">
            <a:avLst/>
          </a:prstGeom>
          <a:noFill/>
          <a:ln>
            <a:noFill/>
          </a:ln>
        </p:spPr>
      </p:pic>
      <p:pic>
        <p:nvPicPr>
          <p:cNvPr id="320" name="Google Shape;320;p34">
            <a:hlinkClick r:id="rId3"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pic>
        <p:nvPicPr>
          <p:cNvPr id="321" name="Google Shape;321;p34">
            <a:hlinkClick r:id="" action="ppaction://hlinkshowjump?jump=nextslide"/>
          </p:cNvPr>
          <p:cNvPicPr preferRelativeResize="0"/>
          <p:nvPr/>
        </p:nvPicPr>
        <p:blipFill rotWithShape="1">
          <a:blip r:embed="rId7">
            <a:alphaModFix/>
          </a:blip>
          <a:srcRect l="11164" t="27567" r="18532" b="39025"/>
          <a:stretch/>
        </p:blipFill>
        <p:spPr>
          <a:xfrm>
            <a:off x="8542799" y="189011"/>
            <a:ext cx="389103" cy="161974"/>
          </a:xfrm>
          <a:prstGeom prst="rect">
            <a:avLst/>
          </a:prstGeom>
          <a:noFill/>
          <a:ln>
            <a:noFill/>
          </a:ln>
        </p:spPr>
      </p:pic>
      <p:pic>
        <p:nvPicPr>
          <p:cNvPr id="322" name="Google Shape;322;p34">
            <a:hlinkClick r:id="" action="ppaction://hlinkshowjump?jump=previousslide"/>
          </p:cNvPr>
          <p:cNvPicPr preferRelativeResize="0"/>
          <p:nvPr/>
        </p:nvPicPr>
        <p:blipFill rotWithShape="1">
          <a:blip r:embed="rId7">
            <a:alphaModFix/>
          </a:blip>
          <a:srcRect l="11164" t="27567" r="18532" b="39025"/>
          <a:stretch/>
        </p:blipFill>
        <p:spPr>
          <a:xfrm flipH="1">
            <a:off x="8042649" y="189011"/>
            <a:ext cx="389103" cy="161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childTnLst>
                                </p:cTn>
                              </p:par>
                              <p:par>
                                <p:cTn id="8" presetID="10" presetClass="entr" presetSubtype="0" fill="hold"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1000"/>
                                        <p:tgtEl>
                                          <p:spTgt spid="314"/>
                                        </p:tgtEl>
                                      </p:cBhvr>
                                    </p:animEffect>
                                  </p:childTnLst>
                                </p:cTn>
                              </p:par>
                              <p:par>
                                <p:cTn id="11" presetID="10" presetClass="entr" presetSubtype="0" fill="hold" nodeType="withEffect">
                                  <p:stCondLst>
                                    <p:cond delay="0"/>
                                  </p:stCondLst>
                                  <p:childTnLst>
                                    <p:set>
                                      <p:cBhvr>
                                        <p:cTn id="12" dur="1" fill="hold">
                                          <p:stCondLst>
                                            <p:cond delay="0"/>
                                          </p:stCondLst>
                                        </p:cTn>
                                        <p:tgtEl>
                                          <p:spTgt spid="316"/>
                                        </p:tgtEl>
                                        <p:attrNameLst>
                                          <p:attrName>style.visibility</p:attrName>
                                        </p:attrNameLst>
                                      </p:cBhvr>
                                      <p:to>
                                        <p:strVal val="visible"/>
                                      </p:to>
                                    </p:set>
                                    <p:animEffect transition="in" filter="fade">
                                      <p:cBhvr>
                                        <p:cTn id="13"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61" name="Rectangle 60">
            <a:extLst>
              <a:ext uri="{FF2B5EF4-FFF2-40B4-BE49-F238E27FC236}">
                <a16:creationId xmlns:a16="http://schemas.microsoft.com/office/drawing/2014/main" id="{08132945-3E47-2467-4AC8-18A97C9954FB}"/>
              </a:ext>
            </a:extLst>
          </p:cNvPr>
          <p:cNvSpPr/>
          <p:nvPr/>
        </p:nvSpPr>
        <p:spPr>
          <a:xfrm>
            <a:off x="283923" y="3628128"/>
            <a:ext cx="4205457" cy="1467626"/>
          </a:xfrm>
          <a:prstGeom prst="rect">
            <a:avLst/>
          </a:prstGeom>
          <a:solidFill>
            <a:schemeClr val="tx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Rectangle 58">
            <a:extLst>
              <a:ext uri="{FF2B5EF4-FFF2-40B4-BE49-F238E27FC236}">
                <a16:creationId xmlns:a16="http://schemas.microsoft.com/office/drawing/2014/main" id="{27C20178-070D-B92D-48D6-0B2A2644844E}"/>
              </a:ext>
            </a:extLst>
          </p:cNvPr>
          <p:cNvSpPr/>
          <p:nvPr/>
        </p:nvSpPr>
        <p:spPr>
          <a:xfrm>
            <a:off x="1347258" y="1297248"/>
            <a:ext cx="1982972" cy="85859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Rectangle 59">
            <a:extLst>
              <a:ext uri="{FF2B5EF4-FFF2-40B4-BE49-F238E27FC236}">
                <a16:creationId xmlns:a16="http://schemas.microsoft.com/office/drawing/2014/main" id="{AB797067-46A9-2F6D-A7DD-ABC0555133D5}"/>
              </a:ext>
            </a:extLst>
          </p:cNvPr>
          <p:cNvSpPr/>
          <p:nvPr/>
        </p:nvSpPr>
        <p:spPr>
          <a:xfrm>
            <a:off x="988470" y="2379702"/>
            <a:ext cx="2796362" cy="1082636"/>
          </a:xfrm>
          <a:prstGeom prst="rect">
            <a:avLst/>
          </a:prstGeom>
          <a:solidFill>
            <a:srgbClr val="F5F5F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7" name="Google Shape;327;p35"/>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KPIs Used for Assessment</a:t>
            </a:r>
            <a:endParaRPr dirty="0"/>
          </a:p>
        </p:txBody>
      </p:sp>
      <p:sp>
        <p:nvSpPr>
          <p:cNvPr id="328" name="Google Shape;328;p35"/>
          <p:cNvSpPr txBox="1">
            <a:spLocks noGrp="1"/>
          </p:cNvSpPr>
          <p:nvPr>
            <p:ph type="subTitle" idx="1"/>
          </p:nvPr>
        </p:nvSpPr>
        <p:spPr>
          <a:xfrm>
            <a:off x="3487594" y="1572205"/>
            <a:ext cx="2843039" cy="477600"/>
          </a:xfrm>
          <a:prstGeom prst="rect">
            <a:avLst/>
          </a:prstGeom>
        </p:spPr>
        <p:txBody>
          <a:bodyPr spcFirstLastPara="1" wrap="square" lIns="0" tIns="0" rIns="0" bIns="0" anchor="ctr" anchorCtr="0">
            <a:noAutofit/>
          </a:bodyPr>
          <a:lstStyle/>
          <a:p>
            <a:pPr marL="0" lvl="0" indent="0" rtl="0">
              <a:spcBef>
                <a:spcPts val="0"/>
              </a:spcBef>
              <a:spcAft>
                <a:spcPts val="0"/>
              </a:spcAft>
              <a:buClr>
                <a:schemeClr val="dk2"/>
              </a:buClr>
              <a:buSzPts val="1100"/>
              <a:buFont typeface="Arial"/>
              <a:buNone/>
            </a:pPr>
            <a:r>
              <a:rPr lang="en-US" sz="800" dirty="0"/>
              <a:t>This metric is internally measured and calculated as the average percentage of licensed beds that are occupied by patients.</a:t>
            </a:r>
            <a:br>
              <a:rPr lang="en-US" sz="800" dirty="0"/>
            </a:br>
            <a:r>
              <a:rPr lang="en-US" sz="800" dirty="0"/>
              <a:t>Average bed occupancy rate= (Number of patients in Licensed bed per day/Number of Licensed bed)*100            </a:t>
            </a:r>
            <a:endParaRPr sz="800" dirty="0"/>
          </a:p>
        </p:txBody>
      </p:sp>
      <p:sp>
        <p:nvSpPr>
          <p:cNvPr id="331" name="Google Shape;331;p35"/>
          <p:cNvSpPr txBox="1">
            <a:spLocks noGrp="1"/>
          </p:cNvSpPr>
          <p:nvPr>
            <p:ph type="title" idx="4"/>
          </p:nvPr>
        </p:nvSpPr>
        <p:spPr>
          <a:xfrm>
            <a:off x="3577464" y="1464481"/>
            <a:ext cx="2789397" cy="5951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000" dirty="0"/>
              <a:t>Average Licensed Bed Occupancy Rate</a:t>
            </a:r>
            <a:endParaRPr sz="1000" dirty="0"/>
          </a:p>
        </p:txBody>
      </p:sp>
      <p:pic>
        <p:nvPicPr>
          <p:cNvPr id="337" name="Google Shape;337;p35">
            <a:hlinkClick r:id="" action="ppaction://hlinkshowjump?jump=nextslide"/>
          </p:cNvPr>
          <p:cNvPicPr preferRelativeResize="0"/>
          <p:nvPr/>
        </p:nvPicPr>
        <p:blipFill rotWithShape="1">
          <a:blip r:embed="rId3">
            <a:alphaModFix/>
          </a:blip>
          <a:srcRect l="11164" t="27567" r="18532" b="39025"/>
          <a:stretch/>
        </p:blipFill>
        <p:spPr>
          <a:xfrm>
            <a:off x="8542799" y="189011"/>
            <a:ext cx="389103" cy="161974"/>
          </a:xfrm>
          <a:prstGeom prst="rect">
            <a:avLst/>
          </a:prstGeom>
          <a:noFill/>
          <a:ln>
            <a:noFill/>
          </a:ln>
        </p:spPr>
      </p:pic>
      <p:sp>
        <p:nvSpPr>
          <p:cNvPr id="338" name="Google Shape;338;p35">
            <a:hlinkClick r:id="rId4"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9" name="Google Shape;339;p35">
            <a:hlinkClick r:id="" action="ppaction://hlinkshowjump?jump=previousslide"/>
          </p:cNvPr>
          <p:cNvPicPr preferRelativeResize="0"/>
          <p:nvPr/>
        </p:nvPicPr>
        <p:blipFill rotWithShape="1">
          <a:blip r:embed="rId3">
            <a:alphaModFix/>
          </a:blip>
          <a:srcRect l="11164" t="27567" r="18532" b="39025"/>
          <a:stretch/>
        </p:blipFill>
        <p:spPr>
          <a:xfrm flipH="1">
            <a:off x="8042649" y="189011"/>
            <a:ext cx="389103" cy="161974"/>
          </a:xfrm>
          <a:prstGeom prst="rect">
            <a:avLst/>
          </a:prstGeom>
          <a:noFill/>
          <a:ln>
            <a:noFill/>
          </a:ln>
        </p:spPr>
      </p:pic>
      <p:pic>
        <p:nvPicPr>
          <p:cNvPr id="340" name="Google Shape;340;p35">
            <a:hlinkClick r:id="rId4"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grpSp>
        <p:nvGrpSpPr>
          <p:cNvPr id="62" name="Google Shape;8649;p79">
            <a:extLst>
              <a:ext uri="{FF2B5EF4-FFF2-40B4-BE49-F238E27FC236}">
                <a16:creationId xmlns:a16="http://schemas.microsoft.com/office/drawing/2014/main" id="{38315A68-11A9-D9D7-0E94-46B175366E97}"/>
              </a:ext>
            </a:extLst>
          </p:cNvPr>
          <p:cNvGrpSpPr/>
          <p:nvPr/>
        </p:nvGrpSpPr>
        <p:grpSpPr>
          <a:xfrm>
            <a:off x="1404896" y="1396860"/>
            <a:ext cx="638216" cy="577556"/>
            <a:chOff x="7079672" y="1991053"/>
            <a:chExt cx="362163" cy="327264"/>
          </a:xfrm>
          <a:solidFill>
            <a:schemeClr val="bg1"/>
          </a:solidFill>
        </p:grpSpPr>
        <p:sp>
          <p:nvSpPr>
            <p:cNvPr id="63" name="Google Shape;8650;p79">
              <a:extLst>
                <a:ext uri="{FF2B5EF4-FFF2-40B4-BE49-F238E27FC236}">
                  <a16:creationId xmlns:a16="http://schemas.microsoft.com/office/drawing/2014/main" id="{CD1337CB-5886-8585-40F5-D1D8AE872C85}"/>
                </a:ext>
              </a:extLst>
            </p:cNvPr>
            <p:cNvSpPr/>
            <p:nvPr/>
          </p:nvSpPr>
          <p:spPr>
            <a:xfrm>
              <a:off x="7418202" y="2117651"/>
              <a:ext cx="23632" cy="200666"/>
            </a:xfrm>
            <a:custGeom>
              <a:avLst/>
              <a:gdLst/>
              <a:ahLst/>
              <a:cxnLst/>
              <a:rect l="l" t="t" r="r" b="b"/>
              <a:pathLst>
                <a:path w="902" h="7659" extrusionOk="0">
                  <a:moveTo>
                    <a:pt x="442" y="0"/>
                  </a:moveTo>
                  <a:cubicBezTo>
                    <a:pt x="192" y="0"/>
                    <a:pt x="1" y="202"/>
                    <a:pt x="1" y="441"/>
                  </a:cubicBezTo>
                  <a:lnTo>
                    <a:pt x="1" y="7544"/>
                  </a:lnTo>
                  <a:cubicBezTo>
                    <a:pt x="1" y="7611"/>
                    <a:pt x="58" y="7659"/>
                    <a:pt x="125" y="7659"/>
                  </a:cubicBezTo>
                  <a:lnTo>
                    <a:pt x="777" y="7659"/>
                  </a:lnTo>
                  <a:cubicBezTo>
                    <a:pt x="844" y="7659"/>
                    <a:pt x="902" y="7611"/>
                    <a:pt x="902" y="7534"/>
                  </a:cubicBezTo>
                  <a:lnTo>
                    <a:pt x="902" y="441"/>
                  </a:lnTo>
                  <a:cubicBezTo>
                    <a:pt x="902" y="202"/>
                    <a:pt x="710" y="0"/>
                    <a:pt x="46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8651;p79">
              <a:extLst>
                <a:ext uri="{FF2B5EF4-FFF2-40B4-BE49-F238E27FC236}">
                  <a16:creationId xmlns:a16="http://schemas.microsoft.com/office/drawing/2014/main" id="{1143D0C1-0609-E6B9-EDC6-61C25E51CE6D}"/>
                </a:ext>
              </a:extLst>
            </p:cNvPr>
            <p:cNvSpPr/>
            <p:nvPr/>
          </p:nvSpPr>
          <p:spPr>
            <a:xfrm>
              <a:off x="7423992" y="2117651"/>
              <a:ext cx="17842" cy="200666"/>
            </a:xfrm>
            <a:custGeom>
              <a:avLst/>
              <a:gdLst/>
              <a:ahLst/>
              <a:cxnLst/>
              <a:rect l="l" t="t" r="r" b="b"/>
              <a:pathLst>
                <a:path w="681" h="7659" extrusionOk="0">
                  <a:moveTo>
                    <a:pt x="259" y="0"/>
                  </a:moveTo>
                  <a:cubicBezTo>
                    <a:pt x="173" y="0"/>
                    <a:pt x="77" y="19"/>
                    <a:pt x="0" y="58"/>
                  </a:cubicBezTo>
                  <a:cubicBezTo>
                    <a:pt x="144" y="144"/>
                    <a:pt x="221" y="288"/>
                    <a:pt x="221" y="451"/>
                  </a:cubicBezTo>
                  <a:lnTo>
                    <a:pt x="221" y="7659"/>
                  </a:lnTo>
                  <a:lnTo>
                    <a:pt x="546" y="7659"/>
                  </a:lnTo>
                  <a:cubicBezTo>
                    <a:pt x="623" y="7659"/>
                    <a:pt x="671" y="7601"/>
                    <a:pt x="681" y="7534"/>
                  </a:cubicBezTo>
                  <a:lnTo>
                    <a:pt x="681" y="470"/>
                  </a:lnTo>
                  <a:cubicBezTo>
                    <a:pt x="681" y="230"/>
                    <a:pt x="498" y="29"/>
                    <a:pt x="259"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8652;p79">
              <a:extLst>
                <a:ext uri="{FF2B5EF4-FFF2-40B4-BE49-F238E27FC236}">
                  <a16:creationId xmlns:a16="http://schemas.microsoft.com/office/drawing/2014/main" id="{33D296FA-03C9-DCAA-97F5-F5E4DC4ED616}"/>
                </a:ext>
              </a:extLst>
            </p:cNvPr>
            <p:cNvSpPr/>
            <p:nvPr/>
          </p:nvSpPr>
          <p:spPr>
            <a:xfrm>
              <a:off x="7103540" y="2161353"/>
              <a:ext cx="104748" cy="94687"/>
            </a:xfrm>
            <a:custGeom>
              <a:avLst/>
              <a:gdLst/>
              <a:ahLst/>
              <a:cxnLst/>
              <a:rect l="l" t="t" r="r" b="b"/>
              <a:pathLst>
                <a:path w="3998" h="3614" extrusionOk="0">
                  <a:moveTo>
                    <a:pt x="0" y="0"/>
                  </a:moveTo>
                  <a:lnTo>
                    <a:pt x="0" y="3614"/>
                  </a:lnTo>
                  <a:lnTo>
                    <a:pt x="3997" y="3614"/>
                  </a:lnTo>
                  <a:lnTo>
                    <a:pt x="3997"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8653;p79">
              <a:extLst>
                <a:ext uri="{FF2B5EF4-FFF2-40B4-BE49-F238E27FC236}">
                  <a16:creationId xmlns:a16="http://schemas.microsoft.com/office/drawing/2014/main" id="{64C9FC0E-0889-E7B1-9AC1-5CED4F57DFA3}"/>
                </a:ext>
              </a:extLst>
            </p:cNvPr>
            <p:cNvSpPr/>
            <p:nvPr/>
          </p:nvSpPr>
          <p:spPr>
            <a:xfrm>
              <a:off x="7190419" y="2161353"/>
              <a:ext cx="17868" cy="94687"/>
            </a:xfrm>
            <a:custGeom>
              <a:avLst/>
              <a:gdLst/>
              <a:ahLst/>
              <a:cxnLst/>
              <a:rect l="l" t="t" r="r" b="b"/>
              <a:pathLst>
                <a:path w="682" h="3614" extrusionOk="0">
                  <a:moveTo>
                    <a:pt x="1" y="0"/>
                  </a:moveTo>
                  <a:lnTo>
                    <a:pt x="1" y="3614"/>
                  </a:lnTo>
                  <a:lnTo>
                    <a:pt x="681" y="3614"/>
                  </a:lnTo>
                  <a:lnTo>
                    <a:pt x="681"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8654;p79">
              <a:extLst>
                <a:ext uri="{FF2B5EF4-FFF2-40B4-BE49-F238E27FC236}">
                  <a16:creationId xmlns:a16="http://schemas.microsoft.com/office/drawing/2014/main" id="{49D69E7D-8854-9F61-7442-AB5ECE64FED0}"/>
                </a:ext>
              </a:extLst>
            </p:cNvPr>
            <p:cNvSpPr/>
            <p:nvPr/>
          </p:nvSpPr>
          <p:spPr>
            <a:xfrm>
              <a:off x="7103540" y="2090010"/>
              <a:ext cx="71343" cy="71369"/>
            </a:xfrm>
            <a:custGeom>
              <a:avLst/>
              <a:gdLst/>
              <a:ahLst/>
              <a:cxnLst/>
              <a:rect l="l" t="t" r="r" b="b"/>
              <a:pathLst>
                <a:path w="2723" h="2724" extrusionOk="0">
                  <a:moveTo>
                    <a:pt x="0" y="1"/>
                  </a:moveTo>
                  <a:lnTo>
                    <a:pt x="0" y="2723"/>
                  </a:lnTo>
                  <a:lnTo>
                    <a:pt x="2722" y="2723"/>
                  </a:lnTo>
                  <a:lnTo>
                    <a:pt x="2722" y="2646"/>
                  </a:lnTo>
                  <a:cubicBezTo>
                    <a:pt x="2722" y="1189"/>
                    <a:pt x="1534" y="1"/>
                    <a:pt x="77"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8655;p79">
              <a:extLst>
                <a:ext uri="{FF2B5EF4-FFF2-40B4-BE49-F238E27FC236}">
                  <a16:creationId xmlns:a16="http://schemas.microsoft.com/office/drawing/2014/main" id="{1B3B6471-726A-8174-16D8-2F50614A4729}"/>
                </a:ext>
              </a:extLst>
            </p:cNvPr>
            <p:cNvSpPr/>
            <p:nvPr/>
          </p:nvSpPr>
          <p:spPr>
            <a:xfrm>
              <a:off x="7103540" y="2090010"/>
              <a:ext cx="71343" cy="71369"/>
            </a:xfrm>
            <a:custGeom>
              <a:avLst/>
              <a:gdLst/>
              <a:ahLst/>
              <a:cxnLst/>
              <a:rect l="l" t="t" r="r" b="b"/>
              <a:pathLst>
                <a:path w="2723" h="2724" extrusionOk="0">
                  <a:moveTo>
                    <a:pt x="0" y="1"/>
                  </a:moveTo>
                  <a:lnTo>
                    <a:pt x="0" y="528"/>
                  </a:lnTo>
                  <a:cubicBezTo>
                    <a:pt x="1112" y="739"/>
                    <a:pt x="1984" y="1611"/>
                    <a:pt x="2195" y="2723"/>
                  </a:cubicBezTo>
                  <a:lnTo>
                    <a:pt x="2722" y="2723"/>
                  </a:lnTo>
                  <a:cubicBezTo>
                    <a:pt x="2722" y="1218"/>
                    <a:pt x="1505" y="1"/>
                    <a:pt x="0"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8656;p79">
              <a:extLst>
                <a:ext uri="{FF2B5EF4-FFF2-40B4-BE49-F238E27FC236}">
                  <a16:creationId xmlns:a16="http://schemas.microsoft.com/office/drawing/2014/main" id="{490278ED-242A-1337-C944-9AA620537149}"/>
                </a:ext>
              </a:extLst>
            </p:cNvPr>
            <p:cNvSpPr/>
            <p:nvPr/>
          </p:nvSpPr>
          <p:spPr>
            <a:xfrm>
              <a:off x="7139198" y="2256013"/>
              <a:ext cx="16847" cy="62304"/>
            </a:xfrm>
            <a:custGeom>
              <a:avLst/>
              <a:gdLst/>
              <a:ahLst/>
              <a:cxnLst/>
              <a:rect l="l" t="t" r="r" b="b"/>
              <a:pathLst>
                <a:path w="643" h="2378" extrusionOk="0">
                  <a:moveTo>
                    <a:pt x="0" y="1"/>
                  </a:moveTo>
                  <a:lnTo>
                    <a:pt x="0" y="2282"/>
                  </a:lnTo>
                  <a:cubicBezTo>
                    <a:pt x="0" y="2330"/>
                    <a:pt x="48" y="2378"/>
                    <a:pt x="106" y="2378"/>
                  </a:cubicBezTo>
                  <a:lnTo>
                    <a:pt x="537" y="2378"/>
                  </a:lnTo>
                  <a:cubicBezTo>
                    <a:pt x="595" y="2378"/>
                    <a:pt x="633" y="2330"/>
                    <a:pt x="642" y="2282"/>
                  </a:cubicBezTo>
                  <a:lnTo>
                    <a:pt x="642"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8657;p79">
              <a:extLst>
                <a:ext uri="{FF2B5EF4-FFF2-40B4-BE49-F238E27FC236}">
                  <a16:creationId xmlns:a16="http://schemas.microsoft.com/office/drawing/2014/main" id="{8FD870F6-346C-69A2-ADDB-16F3FC4BE45C}"/>
                </a:ext>
              </a:extLst>
            </p:cNvPr>
            <p:cNvSpPr/>
            <p:nvPr/>
          </p:nvSpPr>
          <p:spPr>
            <a:xfrm>
              <a:off x="7193930" y="2002424"/>
              <a:ext cx="11083" cy="38147"/>
            </a:xfrm>
            <a:custGeom>
              <a:avLst/>
              <a:gdLst/>
              <a:ahLst/>
              <a:cxnLst/>
              <a:rect l="l" t="t" r="r" b="b"/>
              <a:pathLst>
                <a:path w="423" h="1456" extrusionOk="0">
                  <a:moveTo>
                    <a:pt x="212" y="1"/>
                  </a:moveTo>
                  <a:cubicBezTo>
                    <a:pt x="106" y="1"/>
                    <a:pt x="1" y="70"/>
                    <a:pt x="1" y="209"/>
                  </a:cubicBezTo>
                  <a:lnTo>
                    <a:pt x="1" y="1245"/>
                  </a:lnTo>
                  <a:cubicBezTo>
                    <a:pt x="1" y="1360"/>
                    <a:pt x="87" y="1456"/>
                    <a:pt x="212" y="1456"/>
                  </a:cubicBezTo>
                  <a:cubicBezTo>
                    <a:pt x="327" y="1456"/>
                    <a:pt x="413" y="1360"/>
                    <a:pt x="423" y="1245"/>
                  </a:cubicBezTo>
                  <a:lnTo>
                    <a:pt x="423" y="209"/>
                  </a:lnTo>
                  <a:cubicBezTo>
                    <a:pt x="423" y="70"/>
                    <a:pt x="317" y="1"/>
                    <a:pt x="21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8658;p79">
              <a:extLst>
                <a:ext uri="{FF2B5EF4-FFF2-40B4-BE49-F238E27FC236}">
                  <a16:creationId xmlns:a16="http://schemas.microsoft.com/office/drawing/2014/main" id="{F25B4995-F117-D308-671A-84A88556C243}"/>
                </a:ext>
              </a:extLst>
            </p:cNvPr>
            <p:cNvSpPr/>
            <p:nvPr/>
          </p:nvSpPr>
          <p:spPr>
            <a:xfrm>
              <a:off x="7193930" y="2072063"/>
              <a:ext cx="11083" cy="47108"/>
            </a:xfrm>
            <a:custGeom>
              <a:avLst/>
              <a:gdLst/>
              <a:ahLst/>
              <a:cxnLst/>
              <a:rect l="l" t="t" r="r" b="b"/>
              <a:pathLst>
                <a:path w="423" h="1798" extrusionOk="0">
                  <a:moveTo>
                    <a:pt x="212" y="0"/>
                  </a:moveTo>
                  <a:cubicBezTo>
                    <a:pt x="106" y="0"/>
                    <a:pt x="1" y="72"/>
                    <a:pt x="1" y="216"/>
                  </a:cubicBezTo>
                  <a:lnTo>
                    <a:pt x="1" y="1587"/>
                  </a:lnTo>
                  <a:cubicBezTo>
                    <a:pt x="1" y="1702"/>
                    <a:pt x="87" y="1798"/>
                    <a:pt x="212" y="1798"/>
                  </a:cubicBezTo>
                  <a:cubicBezTo>
                    <a:pt x="317" y="1798"/>
                    <a:pt x="413" y="1702"/>
                    <a:pt x="423" y="1587"/>
                  </a:cubicBezTo>
                  <a:lnTo>
                    <a:pt x="423" y="216"/>
                  </a:lnTo>
                  <a:cubicBezTo>
                    <a:pt x="423" y="72"/>
                    <a:pt x="317" y="0"/>
                    <a:pt x="21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8659;p79">
              <a:extLst>
                <a:ext uri="{FF2B5EF4-FFF2-40B4-BE49-F238E27FC236}">
                  <a16:creationId xmlns:a16="http://schemas.microsoft.com/office/drawing/2014/main" id="{F3D4CFDC-C4D1-5D72-1014-0286BA8371FB}"/>
                </a:ext>
              </a:extLst>
            </p:cNvPr>
            <p:cNvSpPr/>
            <p:nvPr/>
          </p:nvSpPr>
          <p:spPr>
            <a:xfrm>
              <a:off x="7177371" y="2029488"/>
              <a:ext cx="43964" cy="47998"/>
            </a:xfrm>
            <a:custGeom>
              <a:avLst/>
              <a:gdLst/>
              <a:ahLst/>
              <a:cxnLst/>
              <a:rect l="l" t="t" r="r" b="b"/>
              <a:pathLst>
                <a:path w="1678" h="1832" extrusionOk="0">
                  <a:moveTo>
                    <a:pt x="253" y="0"/>
                  </a:moveTo>
                  <a:cubicBezTo>
                    <a:pt x="108" y="0"/>
                    <a:pt x="1" y="130"/>
                    <a:pt x="10" y="269"/>
                  </a:cubicBezTo>
                  <a:lnTo>
                    <a:pt x="134" y="1573"/>
                  </a:lnTo>
                  <a:cubicBezTo>
                    <a:pt x="144" y="1717"/>
                    <a:pt x="269" y="1832"/>
                    <a:pt x="412" y="1832"/>
                  </a:cubicBezTo>
                  <a:lnTo>
                    <a:pt x="1265" y="1832"/>
                  </a:lnTo>
                  <a:cubicBezTo>
                    <a:pt x="1409" y="1832"/>
                    <a:pt x="1534" y="1717"/>
                    <a:pt x="1543" y="1573"/>
                  </a:cubicBezTo>
                  <a:lnTo>
                    <a:pt x="1668" y="269"/>
                  </a:lnTo>
                  <a:cubicBezTo>
                    <a:pt x="1678" y="125"/>
                    <a:pt x="1563" y="1"/>
                    <a:pt x="1409" y="1"/>
                  </a:cubicBezTo>
                  <a:lnTo>
                    <a:pt x="269" y="1"/>
                  </a:lnTo>
                  <a:cubicBezTo>
                    <a:pt x="263" y="0"/>
                    <a:pt x="258" y="0"/>
                    <a:pt x="253"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8660;p79">
              <a:extLst>
                <a:ext uri="{FF2B5EF4-FFF2-40B4-BE49-F238E27FC236}">
                  <a16:creationId xmlns:a16="http://schemas.microsoft.com/office/drawing/2014/main" id="{3D462233-0273-87F6-9F39-191EE723933C}"/>
                </a:ext>
              </a:extLst>
            </p:cNvPr>
            <p:cNvSpPr/>
            <p:nvPr/>
          </p:nvSpPr>
          <p:spPr>
            <a:xfrm>
              <a:off x="7197205" y="2029488"/>
              <a:ext cx="24130" cy="47998"/>
            </a:xfrm>
            <a:custGeom>
              <a:avLst/>
              <a:gdLst/>
              <a:ahLst/>
              <a:cxnLst/>
              <a:rect l="l" t="t" r="r" b="b"/>
              <a:pathLst>
                <a:path w="921" h="1832" extrusionOk="0">
                  <a:moveTo>
                    <a:pt x="422" y="1"/>
                  </a:moveTo>
                  <a:lnTo>
                    <a:pt x="278" y="1582"/>
                  </a:lnTo>
                  <a:cubicBezTo>
                    <a:pt x="269" y="1726"/>
                    <a:pt x="144" y="1832"/>
                    <a:pt x="0" y="1832"/>
                  </a:cubicBezTo>
                  <a:lnTo>
                    <a:pt x="508" y="1832"/>
                  </a:lnTo>
                  <a:cubicBezTo>
                    <a:pt x="652" y="1832"/>
                    <a:pt x="777" y="1726"/>
                    <a:pt x="786" y="1582"/>
                  </a:cubicBezTo>
                  <a:lnTo>
                    <a:pt x="911" y="279"/>
                  </a:lnTo>
                  <a:cubicBezTo>
                    <a:pt x="921" y="125"/>
                    <a:pt x="806" y="1"/>
                    <a:pt x="65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8661;p79">
              <a:extLst>
                <a:ext uri="{FF2B5EF4-FFF2-40B4-BE49-F238E27FC236}">
                  <a16:creationId xmlns:a16="http://schemas.microsoft.com/office/drawing/2014/main" id="{BF2B0AA8-275A-B26C-B6F3-A7EC18411BF5}"/>
                </a:ext>
              </a:extLst>
            </p:cNvPr>
            <p:cNvSpPr/>
            <p:nvPr/>
          </p:nvSpPr>
          <p:spPr>
            <a:xfrm>
              <a:off x="7208261" y="2145528"/>
              <a:ext cx="209705" cy="129611"/>
            </a:xfrm>
            <a:custGeom>
              <a:avLst/>
              <a:gdLst/>
              <a:ahLst/>
              <a:cxnLst/>
              <a:rect l="l" t="t" r="r" b="b"/>
              <a:pathLst>
                <a:path w="8004" h="4947" extrusionOk="0">
                  <a:moveTo>
                    <a:pt x="508" y="0"/>
                  </a:moveTo>
                  <a:cubicBezTo>
                    <a:pt x="230" y="0"/>
                    <a:pt x="0" y="221"/>
                    <a:pt x="0" y="508"/>
                  </a:cubicBezTo>
                  <a:lnTo>
                    <a:pt x="0" y="4438"/>
                  </a:lnTo>
                  <a:cubicBezTo>
                    <a:pt x="0" y="4716"/>
                    <a:pt x="230" y="4946"/>
                    <a:pt x="508" y="4946"/>
                  </a:cubicBezTo>
                  <a:lnTo>
                    <a:pt x="8004" y="4946"/>
                  </a:lnTo>
                  <a:lnTo>
                    <a:pt x="8004"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8662;p79">
              <a:extLst>
                <a:ext uri="{FF2B5EF4-FFF2-40B4-BE49-F238E27FC236}">
                  <a16:creationId xmlns:a16="http://schemas.microsoft.com/office/drawing/2014/main" id="{42C2E7DD-013E-9E53-FCA0-7D701B3803CE}"/>
                </a:ext>
              </a:extLst>
            </p:cNvPr>
            <p:cNvSpPr/>
            <p:nvPr/>
          </p:nvSpPr>
          <p:spPr>
            <a:xfrm>
              <a:off x="7391321" y="2145528"/>
              <a:ext cx="26645" cy="129611"/>
            </a:xfrm>
            <a:custGeom>
              <a:avLst/>
              <a:gdLst/>
              <a:ahLst/>
              <a:cxnLst/>
              <a:rect l="l" t="t" r="r" b="b"/>
              <a:pathLst>
                <a:path w="1017" h="4947" extrusionOk="0">
                  <a:moveTo>
                    <a:pt x="1" y="0"/>
                  </a:moveTo>
                  <a:lnTo>
                    <a:pt x="1" y="4946"/>
                  </a:lnTo>
                  <a:lnTo>
                    <a:pt x="1017" y="4946"/>
                  </a:lnTo>
                  <a:lnTo>
                    <a:pt x="1017"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8663;p79">
              <a:extLst>
                <a:ext uri="{FF2B5EF4-FFF2-40B4-BE49-F238E27FC236}">
                  <a16:creationId xmlns:a16="http://schemas.microsoft.com/office/drawing/2014/main" id="{4E3346A5-1739-CD7E-33FC-C6FF2B771573}"/>
                </a:ext>
              </a:extLst>
            </p:cNvPr>
            <p:cNvSpPr/>
            <p:nvPr/>
          </p:nvSpPr>
          <p:spPr>
            <a:xfrm>
              <a:off x="7139198" y="1991053"/>
              <a:ext cx="88189" cy="122092"/>
            </a:xfrm>
            <a:custGeom>
              <a:avLst/>
              <a:gdLst/>
              <a:ahLst/>
              <a:cxnLst/>
              <a:rect l="l" t="t" r="r" b="b"/>
              <a:pathLst>
                <a:path w="3366" h="4660" extrusionOk="0">
                  <a:moveTo>
                    <a:pt x="2951" y="0"/>
                  </a:moveTo>
                  <a:cubicBezTo>
                    <a:pt x="2942" y="0"/>
                    <a:pt x="2933" y="1"/>
                    <a:pt x="2924" y="1"/>
                  </a:cubicBezTo>
                  <a:lnTo>
                    <a:pt x="384" y="1"/>
                  </a:lnTo>
                  <a:cubicBezTo>
                    <a:pt x="173" y="1"/>
                    <a:pt x="0" y="174"/>
                    <a:pt x="0" y="385"/>
                  </a:cubicBezTo>
                  <a:lnTo>
                    <a:pt x="0" y="4142"/>
                  </a:lnTo>
                  <a:cubicBezTo>
                    <a:pt x="240" y="4276"/>
                    <a:pt x="451" y="4449"/>
                    <a:pt x="642" y="4660"/>
                  </a:cubicBezTo>
                  <a:lnTo>
                    <a:pt x="642" y="634"/>
                  </a:lnTo>
                  <a:lnTo>
                    <a:pt x="2924" y="634"/>
                  </a:lnTo>
                  <a:cubicBezTo>
                    <a:pt x="2933" y="634"/>
                    <a:pt x="2942" y="635"/>
                    <a:pt x="2951" y="635"/>
                  </a:cubicBezTo>
                  <a:cubicBezTo>
                    <a:pt x="3365" y="635"/>
                    <a:pt x="3365" y="0"/>
                    <a:pt x="295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8664;p79">
              <a:extLst>
                <a:ext uri="{FF2B5EF4-FFF2-40B4-BE49-F238E27FC236}">
                  <a16:creationId xmlns:a16="http://schemas.microsoft.com/office/drawing/2014/main" id="{5A6350CC-ABD6-8FE1-4C4F-C41366A63BED}"/>
                </a:ext>
              </a:extLst>
            </p:cNvPr>
            <p:cNvSpPr/>
            <p:nvPr/>
          </p:nvSpPr>
          <p:spPr>
            <a:xfrm>
              <a:off x="7079672" y="2018406"/>
              <a:ext cx="23894" cy="299911"/>
            </a:xfrm>
            <a:custGeom>
              <a:avLst/>
              <a:gdLst/>
              <a:ahLst/>
              <a:cxnLst/>
              <a:rect l="l" t="t" r="r" b="b"/>
              <a:pathLst>
                <a:path w="912" h="11447" extrusionOk="0">
                  <a:moveTo>
                    <a:pt x="446" y="1"/>
                  </a:moveTo>
                  <a:cubicBezTo>
                    <a:pt x="194" y="1"/>
                    <a:pt x="0" y="205"/>
                    <a:pt x="0" y="453"/>
                  </a:cubicBezTo>
                  <a:lnTo>
                    <a:pt x="0" y="11322"/>
                  </a:lnTo>
                  <a:lnTo>
                    <a:pt x="10" y="11322"/>
                  </a:lnTo>
                  <a:cubicBezTo>
                    <a:pt x="10" y="11389"/>
                    <a:pt x="58" y="11447"/>
                    <a:pt x="135" y="11447"/>
                  </a:cubicBezTo>
                  <a:lnTo>
                    <a:pt x="777" y="11447"/>
                  </a:lnTo>
                  <a:cubicBezTo>
                    <a:pt x="854" y="11447"/>
                    <a:pt x="902" y="11389"/>
                    <a:pt x="911" y="11322"/>
                  </a:cubicBezTo>
                  <a:lnTo>
                    <a:pt x="911" y="462"/>
                  </a:lnTo>
                  <a:cubicBezTo>
                    <a:pt x="911" y="213"/>
                    <a:pt x="719" y="12"/>
                    <a:pt x="480" y="2"/>
                  </a:cubicBezTo>
                  <a:cubicBezTo>
                    <a:pt x="468" y="1"/>
                    <a:pt x="457" y="1"/>
                    <a:pt x="44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8665;p79">
              <a:extLst>
                <a:ext uri="{FF2B5EF4-FFF2-40B4-BE49-F238E27FC236}">
                  <a16:creationId xmlns:a16="http://schemas.microsoft.com/office/drawing/2014/main" id="{E33DCBEA-E2B9-911A-194C-B6BC2CFFCC8E}"/>
                </a:ext>
              </a:extLst>
            </p:cNvPr>
            <p:cNvSpPr/>
            <p:nvPr/>
          </p:nvSpPr>
          <p:spPr>
            <a:xfrm>
              <a:off x="7085698" y="2018379"/>
              <a:ext cx="17868" cy="299938"/>
            </a:xfrm>
            <a:custGeom>
              <a:avLst/>
              <a:gdLst/>
              <a:ahLst/>
              <a:cxnLst/>
              <a:rect l="l" t="t" r="r" b="b"/>
              <a:pathLst>
                <a:path w="682" h="11448" extrusionOk="0">
                  <a:moveTo>
                    <a:pt x="222" y="1"/>
                  </a:moveTo>
                  <a:cubicBezTo>
                    <a:pt x="144" y="1"/>
                    <a:pt x="72" y="21"/>
                    <a:pt x="1" y="61"/>
                  </a:cubicBezTo>
                  <a:cubicBezTo>
                    <a:pt x="144" y="137"/>
                    <a:pt x="231" y="291"/>
                    <a:pt x="231" y="454"/>
                  </a:cubicBezTo>
                  <a:lnTo>
                    <a:pt x="231" y="11448"/>
                  </a:lnTo>
                  <a:lnTo>
                    <a:pt x="547" y="11448"/>
                  </a:lnTo>
                  <a:cubicBezTo>
                    <a:pt x="614" y="11448"/>
                    <a:pt x="672" y="11390"/>
                    <a:pt x="672" y="11323"/>
                  </a:cubicBezTo>
                  <a:lnTo>
                    <a:pt x="672" y="463"/>
                  </a:lnTo>
                  <a:cubicBezTo>
                    <a:pt x="681" y="223"/>
                    <a:pt x="499" y="22"/>
                    <a:pt x="269" y="3"/>
                  </a:cubicBezTo>
                  <a:cubicBezTo>
                    <a:pt x="253" y="1"/>
                    <a:pt x="237" y="1"/>
                    <a:pt x="22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9" name="Google Shape;8823;p79">
            <a:extLst>
              <a:ext uri="{FF2B5EF4-FFF2-40B4-BE49-F238E27FC236}">
                <a16:creationId xmlns:a16="http://schemas.microsoft.com/office/drawing/2014/main" id="{15FD84D5-3D43-DEC1-BE47-D10C352997A0}"/>
              </a:ext>
            </a:extLst>
          </p:cNvPr>
          <p:cNvGrpSpPr/>
          <p:nvPr/>
        </p:nvGrpSpPr>
        <p:grpSpPr>
          <a:xfrm>
            <a:off x="1018005" y="2585676"/>
            <a:ext cx="387509" cy="564285"/>
            <a:chOff x="7155259" y="3805036"/>
            <a:chExt cx="207478" cy="361272"/>
          </a:xfrm>
          <a:solidFill>
            <a:schemeClr val="bg1"/>
          </a:solidFill>
        </p:grpSpPr>
        <p:sp>
          <p:nvSpPr>
            <p:cNvPr id="350" name="Google Shape;8824;p79">
              <a:extLst>
                <a:ext uri="{FF2B5EF4-FFF2-40B4-BE49-F238E27FC236}">
                  <a16:creationId xmlns:a16="http://schemas.microsoft.com/office/drawing/2014/main" id="{C67978ED-F2BA-6724-B092-0C8C5C0FE3A7}"/>
                </a:ext>
              </a:extLst>
            </p:cNvPr>
            <p:cNvSpPr/>
            <p:nvPr/>
          </p:nvSpPr>
          <p:spPr>
            <a:xfrm>
              <a:off x="7178865" y="3839175"/>
              <a:ext cx="160265" cy="144179"/>
            </a:xfrm>
            <a:custGeom>
              <a:avLst/>
              <a:gdLst/>
              <a:ahLst/>
              <a:cxnLst/>
              <a:rect l="l" t="t" r="r" b="b"/>
              <a:pathLst>
                <a:path w="6117" h="5503" extrusionOk="0">
                  <a:moveTo>
                    <a:pt x="1304" y="1"/>
                  </a:moveTo>
                  <a:cubicBezTo>
                    <a:pt x="499" y="480"/>
                    <a:pt x="10" y="1333"/>
                    <a:pt x="1" y="2263"/>
                  </a:cubicBezTo>
                  <a:cubicBezTo>
                    <a:pt x="1" y="2761"/>
                    <a:pt x="20" y="3825"/>
                    <a:pt x="68" y="4314"/>
                  </a:cubicBezTo>
                  <a:cubicBezTo>
                    <a:pt x="135" y="4985"/>
                    <a:pt x="710" y="5503"/>
                    <a:pt x="1391" y="5503"/>
                  </a:cubicBezTo>
                  <a:lnTo>
                    <a:pt x="4726" y="5503"/>
                  </a:lnTo>
                  <a:cubicBezTo>
                    <a:pt x="5407" y="5503"/>
                    <a:pt x="5982" y="4985"/>
                    <a:pt x="6049" y="4314"/>
                  </a:cubicBezTo>
                  <a:cubicBezTo>
                    <a:pt x="6097" y="3825"/>
                    <a:pt x="6116" y="2761"/>
                    <a:pt x="6116" y="2273"/>
                  </a:cubicBezTo>
                  <a:cubicBezTo>
                    <a:pt x="6116" y="1333"/>
                    <a:pt x="5618" y="480"/>
                    <a:pt x="4813" y="1"/>
                  </a:cubicBezTo>
                  <a:lnTo>
                    <a:pt x="4468" y="662"/>
                  </a:lnTo>
                  <a:cubicBezTo>
                    <a:pt x="3968" y="469"/>
                    <a:pt x="3499" y="371"/>
                    <a:pt x="3027" y="371"/>
                  </a:cubicBezTo>
                  <a:cubicBezTo>
                    <a:pt x="2585" y="371"/>
                    <a:pt x="2142" y="457"/>
                    <a:pt x="1669" y="633"/>
                  </a:cubicBezTo>
                  <a:lnTo>
                    <a:pt x="1304"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8825;p79">
              <a:extLst>
                <a:ext uri="{FF2B5EF4-FFF2-40B4-BE49-F238E27FC236}">
                  <a16:creationId xmlns:a16="http://schemas.microsoft.com/office/drawing/2014/main" id="{F1DF20D9-38F7-A122-5BA4-73EDFD2C7A79}"/>
                </a:ext>
              </a:extLst>
            </p:cNvPr>
            <p:cNvSpPr/>
            <p:nvPr/>
          </p:nvSpPr>
          <p:spPr>
            <a:xfrm>
              <a:off x="7281071" y="3839175"/>
              <a:ext cx="58059" cy="144179"/>
            </a:xfrm>
            <a:custGeom>
              <a:avLst/>
              <a:gdLst/>
              <a:ahLst/>
              <a:cxnLst/>
              <a:rect l="l" t="t" r="r" b="b"/>
              <a:pathLst>
                <a:path w="2216" h="5503" extrusionOk="0">
                  <a:moveTo>
                    <a:pt x="912" y="1"/>
                  </a:moveTo>
                  <a:lnTo>
                    <a:pt x="710" y="518"/>
                  </a:lnTo>
                  <a:cubicBezTo>
                    <a:pt x="1142" y="998"/>
                    <a:pt x="1391" y="1621"/>
                    <a:pt x="1391" y="2273"/>
                  </a:cubicBezTo>
                  <a:cubicBezTo>
                    <a:pt x="1391" y="2761"/>
                    <a:pt x="1372" y="3825"/>
                    <a:pt x="1324" y="4314"/>
                  </a:cubicBezTo>
                  <a:cubicBezTo>
                    <a:pt x="1257" y="4985"/>
                    <a:pt x="682" y="5503"/>
                    <a:pt x="1" y="5503"/>
                  </a:cubicBezTo>
                  <a:lnTo>
                    <a:pt x="825" y="5503"/>
                  </a:lnTo>
                  <a:cubicBezTo>
                    <a:pt x="1496" y="5503"/>
                    <a:pt x="2071" y="4985"/>
                    <a:pt x="2139" y="4314"/>
                  </a:cubicBezTo>
                  <a:cubicBezTo>
                    <a:pt x="2196" y="3825"/>
                    <a:pt x="2215" y="2761"/>
                    <a:pt x="2215" y="2273"/>
                  </a:cubicBezTo>
                  <a:cubicBezTo>
                    <a:pt x="2206" y="1333"/>
                    <a:pt x="1707" y="480"/>
                    <a:pt x="91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8826;p79">
              <a:extLst>
                <a:ext uri="{FF2B5EF4-FFF2-40B4-BE49-F238E27FC236}">
                  <a16:creationId xmlns:a16="http://schemas.microsoft.com/office/drawing/2014/main" id="{64C1DD65-7087-7663-545F-074B620144AB}"/>
                </a:ext>
              </a:extLst>
            </p:cNvPr>
            <p:cNvSpPr/>
            <p:nvPr/>
          </p:nvSpPr>
          <p:spPr>
            <a:xfrm>
              <a:off x="7204488" y="3805036"/>
              <a:ext cx="108756" cy="54417"/>
            </a:xfrm>
            <a:custGeom>
              <a:avLst/>
              <a:gdLst/>
              <a:ahLst/>
              <a:cxnLst/>
              <a:rect l="l" t="t" r="r" b="b"/>
              <a:pathLst>
                <a:path w="4151" h="2077" extrusionOk="0">
                  <a:moveTo>
                    <a:pt x="2077" y="0"/>
                  </a:moveTo>
                  <a:cubicBezTo>
                    <a:pt x="1414" y="0"/>
                    <a:pt x="753" y="115"/>
                    <a:pt x="125" y="345"/>
                  </a:cubicBezTo>
                  <a:cubicBezTo>
                    <a:pt x="39" y="374"/>
                    <a:pt x="0" y="460"/>
                    <a:pt x="29" y="537"/>
                  </a:cubicBezTo>
                  <a:lnTo>
                    <a:pt x="576" y="1984"/>
                  </a:lnTo>
                  <a:cubicBezTo>
                    <a:pt x="597" y="2040"/>
                    <a:pt x="648" y="2076"/>
                    <a:pt x="705" y="2076"/>
                  </a:cubicBezTo>
                  <a:cubicBezTo>
                    <a:pt x="725" y="2076"/>
                    <a:pt x="747" y="2071"/>
                    <a:pt x="767" y="2061"/>
                  </a:cubicBezTo>
                  <a:cubicBezTo>
                    <a:pt x="1189" y="1908"/>
                    <a:pt x="1632" y="1831"/>
                    <a:pt x="2076" y="1831"/>
                  </a:cubicBezTo>
                  <a:cubicBezTo>
                    <a:pt x="2519" y="1831"/>
                    <a:pt x="2962" y="1908"/>
                    <a:pt x="3384" y="2061"/>
                  </a:cubicBezTo>
                  <a:cubicBezTo>
                    <a:pt x="3401" y="2068"/>
                    <a:pt x="3419" y="2071"/>
                    <a:pt x="3437" y="2071"/>
                  </a:cubicBezTo>
                  <a:cubicBezTo>
                    <a:pt x="3497" y="2071"/>
                    <a:pt x="3553" y="2034"/>
                    <a:pt x="3576" y="1975"/>
                  </a:cubicBezTo>
                  <a:lnTo>
                    <a:pt x="4122" y="537"/>
                  </a:lnTo>
                  <a:cubicBezTo>
                    <a:pt x="4151" y="460"/>
                    <a:pt x="4113" y="374"/>
                    <a:pt x="4036" y="345"/>
                  </a:cubicBezTo>
                  <a:cubicBezTo>
                    <a:pt x="3403" y="115"/>
                    <a:pt x="2739" y="0"/>
                    <a:pt x="207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8827;p79">
              <a:extLst>
                <a:ext uri="{FF2B5EF4-FFF2-40B4-BE49-F238E27FC236}">
                  <a16:creationId xmlns:a16="http://schemas.microsoft.com/office/drawing/2014/main" id="{6F0AADEE-D565-6C8F-87BB-19B83CEF7306}"/>
                </a:ext>
              </a:extLst>
            </p:cNvPr>
            <p:cNvSpPr/>
            <p:nvPr/>
          </p:nvSpPr>
          <p:spPr>
            <a:xfrm>
              <a:off x="7275805" y="3809307"/>
              <a:ext cx="37440" cy="50252"/>
            </a:xfrm>
            <a:custGeom>
              <a:avLst/>
              <a:gdLst/>
              <a:ahLst/>
              <a:cxnLst/>
              <a:rect l="l" t="t" r="r" b="b"/>
              <a:pathLst>
                <a:path w="1429" h="1918" extrusionOk="0">
                  <a:moveTo>
                    <a:pt x="710" y="0"/>
                  </a:moveTo>
                  <a:lnTo>
                    <a:pt x="1" y="1735"/>
                  </a:lnTo>
                  <a:cubicBezTo>
                    <a:pt x="1" y="1735"/>
                    <a:pt x="2" y="1735"/>
                    <a:pt x="8" y="1735"/>
                  </a:cubicBezTo>
                  <a:cubicBezTo>
                    <a:pt x="35" y="1735"/>
                    <a:pt x="159" y="1748"/>
                    <a:pt x="662" y="1908"/>
                  </a:cubicBezTo>
                  <a:cubicBezTo>
                    <a:pt x="679" y="1914"/>
                    <a:pt x="697" y="1917"/>
                    <a:pt x="713" y="1917"/>
                  </a:cubicBezTo>
                  <a:cubicBezTo>
                    <a:pt x="771" y="1917"/>
                    <a:pt x="822" y="1881"/>
                    <a:pt x="844" y="1821"/>
                  </a:cubicBezTo>
                  <a:lnTo>
                    <a:pt x="1400" y="374"/>
                  </a:lnTo>
                  <a:cubicBezTo>
                    <a:pt x="1429" y="297"/>
                    <a:pt x="1391" y="211"/>
                    <a:pt x="1304" y="182"/>
                  </a:cubicBezTo>
                  <a:cubicBezTo>
                    <a:pt x="1113" y="115"/>
                    <a:pt x="911" y="48"/>
                    <a:pt x="710"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8828;p79">
              <a:extLst>
                <a:ext uri="{FF2B5EF4-FFF2-40B4-BE49-F238E27FC236}">
                  <a16:creationId xmlns:a16="http://schemas.microsoft.com/office/drawing/2014/main" id="{84134DDE-6297-96FC-CB7B-AD7C4CADAA7F}"/>
                </a:ext>
              </a:extLst>
            </p:cNvPr>
            <p:cNvSpPr/>
            <p:nvPr/>
          </p:nvSpPr>
          <p:spPr>
            <a:xfrm>
              <a:off x="7243815" y="3815568"/>
              <a:ext cx="30104" cy="24707"/>
            </a:xfrm>
            <a:custGeom>
              <a:avLst/>
              <a:gdLst/>
              <a:ahLst/>
              <a:cxnLst/>
              <a:rect l="l" t="t" r="r" b="b"/>
              <a:pathLst>
                <a:path w="1149" h="943" extrusionOk="0">
                  <a:moveTo>
                    <a:pt x="579" y="1"/>
                  </a:moveTo>
                  <a:cubicBezTo>
                    <a:pt x="479" y="1"/>
                    <a:pt x="378" y="68"/>
                    <a:pt x="369" y="202"/>
                  </a:cubicBezTo>
                  <a:lnTo>
                    <a:pt x="369" y="260"/>
                  </a:lnTo>
                  <a:lnTo>
                    <a:pt x="301" y="260"/>
                  </a:lnTo>
                  <a:cubicBezTo>
                    <a:pt x="295" y="259"/>
                    <a:pt x="289" y="259"/>
                    <a:pt x="283" y="259"/>
                  </a:cubicBezTo>
                  <a:cubicBezTo>
                    <a:pt x="1" y="259"/>
                    <a:pt x="1" y="691"/>
                    <a:pt x="283" y="691"/>
                  </a:cubicBezTo>
                  <a:cubicBezTo>
                    <a:pt x="289" y="691"/>
                    <a:pt x="295" y="691"/>
                    <a:pt x="301" y="691"/>
                  </a:cubicBezTo>
                  <a:lnTo>
                    <a:pt x="369" y="691"/>
                  </a:lnTo>
                  <a:lnTo>
                    <a:pt x="369" y="748"/>
                  </a:lnTo>
                  <a:cubicBezTo>
                    <a:pt x="378" y="878"/>
                    <a:pt x="479" y="943"/>
                    <a:pt x="579" y="943"/>
                  </a:cubicBezTo>
                  <a:cubicBezTo>
                    <a:pt x="680" y="943"/>
                    <a:pt x="781" y="878"/>
                    <a:pt x="790" y="748"/>
                  </a:cubicBezTo>
                  <a:lnTo>
                    <a:pt x="790" y="691"/>
                  </a:lnTo>
                  <a:lnTo>
                    <a:pt x="848" y="691"/>
                  </a:lnTo>
                  <a:cubicBezTo>
                    <a:pt x="854" y="691"/>
                    <a:pt x="860" y="691"/>
                    <a:pt x="866" y="691"/>
                  </a:cubicBezTo>
                  <a:cubicBezTo>
                    <a:pt x="1149" y="691"/>
                    <a:pt x="1149" y="259"/>
                    <a:pt x="866" y="259"/>
                  </a:cubicBezTo>
                  <a:cubicBezTo>
                    <a:pt x="860" y="259"/>
                    <a:pt x="854" y="259"/>
                    <a:pt x="848" y="260"/>
                  </a:cubicBezTo>
                  <a:lnTo>
                    <a:pt x="790" y="260"/>
                  </a:lnTo>
                  <a:lnTo>
                    <a:pt x="790" y="202"/>
                  </a:lnTo>
                  <a:cubicBezTo>
                    <a:pt x="781" y="68"/>
                    <a:pt x="680" y="1"/>
                    <a:pt x="579"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8829;p79">
              <a:extLst>
                <a:ext uri="{FF2B5EF4-FFF2-40B4-BE49-F238E27FC236}">
                  <a16:creationId xmlns:a16="http://schemas.microsoft.com/office/drawing/2014/main" id="{F45F0CDE-696B-B0DB-6865-07241E85179E}"/>
                </a:ext>
              </a:extLst>
            </p:cNvPr>
            <p:cNvSpPr/>
            <p:nvPr/>
          </p:nvSpPr>
          <p:spPr>
            <a:xfrm>
              <a:off x="7155259" y="3970515"/>
              <a:ext cx="207216" cy="195793"/>
            </a:xfrm>
            <a:custGeom>
              <a:avLst/>
              <a:gdLst/>
              <a:ahLst/>
              <a:cxnLst/>
              <a:rect l="l" t="t" r="r" b="b"/>
              <a:pathLst>
                <a:path w="7909" h="7473" extrusionOk="0">
                  <a:moveTo>
                    <a:pt x="3193" y="1"/>
                  </a:moveTo>
                  <a:lnTo>
                    <a:pt x="3193" y="1065"/>
                  </a:lnTo>
                  <a:lnTo>
                    <a:pt x="3010" y="1065"/>
                  </a:lnTo>
                  <a:cubicBezTo>
                    <a:pt x="1918" y="1065"/>
                    <a:pt x="969" y="1813"/>
                    <a:pt x="710" y="2877"/>
                  </a:cubicBezTo>
                  <a:lnTo>
                    <a:pt x="106" y="5350"/>
                  </a:lnTo>
                  <a:cubicBezTo>
                    <a:pt x="1" y="5800"/>
                    <a:pt x="202" y="6270"/>
                    <a:pt x="605" y="6509"/>
                  </a:cubicBezTo>
                  <a:cubicBezTo>
                    <a:pt x="1721" y="7152"/>
                    <a:pt x="2838" y="7473"/>
                    <a:pt x="3955" y="7473"/>
                  </a:cubicBezTo>
                  <a:cubicBezTo>
                    <a:pt x="5071" y="7473"/>
                    <a:pt x="6188" y="7152"/>
                    <a:pt x="7305" y="6509"/>
                  </a:cubicBezTo>
                  <a:cubicBezTo>
                    <a:pt x="7707" y="6270"/>
                    <a:pt x="7909" y="5800"/>
                    <a:pt x="7803" y="5350"/>
                  </a:cubicBezTo>
                  <a:lnTo>
                    <a:pt x="7209" y="2877"/>
                  </a:lnTo>
                  <a:cubicBezTo>
                    <a:pt x="6942" y="1819"/>
                    <a:pt x="5994" y="1065"/>
                    <a:pt x="4910" y="1065"/>
                  </a:cubicBezTo>
                  <a:cubicBezTo>
                    <a:pt x="4903" y="1065"/>
                    <a:pt x="4896" y="1065"/>
                    <a:pt x="4889" y="1065"/>
                  </a:cubicBezTo>
                  <a:lnTo>
                    <a:pt x="4707" y="1065"/>
                  </a:lnTo>
                  <a:lnTo>
                    <a:pt x="4707" y="1"/>
                  </a:lnTo>
                  <a:cubicBezTo>
                    <a:pt x="4467" y="121"/>
                    <a:pt x="4206" y="181"/>
                    <a:pt x="3946" y="181"/>
                  </a:cubicBezTo>
                  <a:cubicBezTo>
                    <a:pt x="3686" y="181"/>
                    <a:pt x="3427" y="121"/>
                    <a:pt x="3193"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8830;p79">
              <a:extLst>
                <a:ext uri="{FF2B5EF4-FFF2-40B4-BE49-F238E27FC236}">
                  <a16:creationId xmlns:a16="http://schemas.microsoft.com/office/drawing/2014/main" id="{7C96CEE7-44DE-7A97-C41D-8D77F4C0BEF5}"/>
                </a:ext>
              </a:extLst>
            </p:cNvPr>
            <p:cNvSpPr/>
            <p:nvPr/>
          </p:nvSpPr>
          <p:spPr>
            <a:xfrm>
              <a:off x="7239151" y="3970515"/>
              <a:ext cx="6550" cy="4297"/>
            </a:xfrm>
            <a:custGeom>
              <a:avLst/>
              <a:gdLst/>
              <a:ahLst/>
              <a:cxnLst/>
              <a:rect l="l" t="t" r="r" b="b"/>
              <a:pathLst>
                <a:path w="250" h="164" extrusionOk="0">
                  <a:moveTo>
                    <a:pt x="0" y="1"/>
                  </a:moveTo>
                  <a:lnTo>
                    <a:pt x="0" y="164"/>
                  </a:lnTo>
                  <a:cubicBezTo>
                    <a:pt x="86" y="154"/>
                    <a:pt x="173" y="126"/>
                    <a:pt x="249" y="106"/>
                  </a:cubicBezTo>
                  <a:cubicBezTo>
                    <a:pt x="163" y="78"/>
                    <a:pt x="77" y="39"/>
                    <a:pt x="0"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8831;p79">
              <a:extLst>
                <a:ext uri="{FF2B5EF4-FFF2-40B4-BE49-F238E27FC236}">
                  <a16:creationId xmlns:a16="http://schemas.microsoft.com/office/drawing/2014/main" id="{BC6A835E-3AA5-7A8B-D052-967DCB5A1E64}"/>
                </a:ext>
              </a:extLst>
            </p:cNvPr>
            <p:cNvSpPr/>
            <p:nvPr/>
          </p:nvSpPr>
          <p:spPr>
            <a:xfrm>
              <a:off x="7245675" y="3970515"/>
              <a:ext cx="117062" cy="195766"/>
            </a:xfrm>
            <a:custGeom>
              <a:avLst/>
              <a:gdLst/>
              <a:ahLst/>
              <a:cxnLst/>
              <a:rect l="l" t="t" r="r" b="b"/>
              <a:pathLst>
                <a:path w="4468" h="7472" extrusionOk="0">
                  <a:moveTo>
                    <a:pt x="1266" y="1"/>
                  </a:moveTo>
                  <a:cubicBezTo>
                    <a:pt x="1036" y="126"/>
                    <a:pt x="777" y="183"/>
                    <a:pt x="508" y="183"/>
                  </a:cubicBezTo>
                  <a:cubicBezTo>
                    <a:pt x="422" y="183"/>
                    <a:pt x="345" y="183"/>
                    <a:pt x="259" y="164"/>
                  </a:cubicBezTo>
                  <a:lnTo>
                    <a:pt x="259" y="1065"/>
                  </a:lnTo>
                  <a:lnTo>
                    <a:pt x="441" y="1065"/>
                  </a:lnTo>
                  <a:cubicBezTo>
                    <a:pt x="1534" y="1065"/>
                    <a:pt x="2493" y="1813"/>
                    <a:pt x="2751" y="2877"/>
                  </a:cubicBezTo>
                  <a:lnTo>
                    <a:pt x="2866" y="3394"/>
                  </a:lnTo>
                  <a:lnTo>
                    <a:pt x="3029" y="4056"/>
                  </a:lnTo>
                  <a:lnTo>
                    <a:pt x="3346" y="5350"/>
                  </a:lnTo>
                  <a:cubicBezTo>
                    <a:pt x="3461" y="5800"/>
                    <a:pt x="3250" y="6279"/>
                    <a:pt x="2847" y="6509"/>
                  </a:cubicBezTo>
                  <a:cubicBezTo>
                    <a:pt x="1985" y="7027"/>
                    <a:pt x="1007" y="7353"/>
                    <a:pt x="0" y="7449"/>
                  </a:cubicBezTo>
                  <a:cubicBezTo>
                    <a:pt x="172" y="7464"/>
                    <a:pt x="343" y="7472"/>
                    <a:pt x="515" y="7472"/>
                  </a:cubicBezTo>
                  <a:cubicBezTo>
                    <a:pt x="1628" y="7472"/>
                    <a:pt x="2741" y="7149"/>
                    <a:pt x="3854" y="6509"/>
                  </a:cubicBezTo>
                  <a:cubicBezTo>
                    <a:pt x="4256" y="6279"/>
                    <a:pt x="4467" y="5800"/>
                    <a:pt x="4352" y="5350"/>
                  </a:cubicBezTo>
                  <a:lnTo>
                    <a:pt x="4036" y="4056"/>
                  </a:lnTo>
                  <a:lnTo>
                    <a:pt x="3873" y="3394"/>
                  </a:lnTo>
                  <a:lnTo>
                    <a:pt x="3758" y="2877"/>
                  </a:lnTo>
                  <a:cubicBezTo>
                    <a:pt x="3499" y="1813"/>
                    <a:pt x="2541" y="1065"/>
                    <a:pt x="1448" y="1065"/>
                  </a:cubicBezTo>
                  <a:lnTo>
                    <a:pt x="1266" y="1065"/>
                  </a:lnTo>
                  <a:lnTo>
                    <a:pt x="1266"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8832;p79">
              <a:extLst>
                <a:ext uri="{FF2B5EF4-FFF2-40B4-BE49-F238E27FC236}">
                  <a16:creationId xmlns:a16="http://schemas.microsoft.com/office/drawing/2014/main" id="{B2FE815B-4FE7-A3FB-7A53-81F97BBAB4CA}"/>
                </a:ext>
              </a:extLst>
            </p:cNvPr>
            <p:cNvSpPr/>
            <p:nvPr/>
          </p:nvSpPr>
          <p:spPr>
            <a:xfrm>
              <a:off x="7221571" y="3970515"/>
              <a:ext cx="73098" cy="84285"/>
            </a:xfrm>
            <a:custGeom>
              <a:avLst/>
              <a:gdLst/>
              <a:ahLst/>
              <a:cxnLst/>
              <a:rect l="l" t="t" r="r" b="b"/>
              <a:pathLst>
                <a:path w="2790" h="3217" extrusionOk="0">
                  <a:moveTo>
                    <a:pt x="671" y="1"/>
                  </a:moveTo>
                  <a:lnTo>
                    <a:pt x="671" y="1065"/>
                  </a:lnTo>
                  <a:lnTo>
                    <a:pt x="489" y="1065"/>
                  </a:lnTo>
                  <a:cubicBezTo>
                    <a:pt x="326" y="1065"/>
                    <a:pt x="163" y="1084"/>
                    <a:pt x="0" y="1113"/>
                  </a:cubicBezTo>
                  <a:lnTo>
                    <a:pt x="58" y="1170"/>
                  </a:lnTo>
                  <a:lnTo>
                    <a:pt x="1150" y="3059"/>
                  </a:lnTo>
                  <a:cubicBezTo>
                    <a:pt x="1213" y="3164"/>
                    <a:pt x="1321" y="3217"/>
                    <a:pt x="1427" y="3217"/>
                  </a:cubicBezTo>
                  <a:cubicBezTo>
                    <a:pt x="1534" y="3217"/>
                    <a:pt x="1639" y="3164"/>
                    <a:pt x="1697" y="3059"/>
                  </a:cubicBezTo>
                  <a:lnTo>
                    <a:pt x="2790" y="1170"/>
                  </a:lnTo>
                  <a:lnTo>
                    <a:pt x="2790" y="1103"/>
                  </a:lnTo>
                  <a:cubicBezTo>
                    <a:pt x="2646" y="1074"/>
                    <a:pt x="2512" y="1065"/>
                    <a:pt x="2368" y="1065"/>
                  </a:cubicBezTo>
                  <a:lnTo>
                    <a:pt x="2186" y="1065"/>
                  </a:lnTo>
                  <a:lnTo>
                    <a:pt x="2186" y="1"/>
                  </a:lnTo>
                  <a:cubicBezTo>
                    <a:pt x="1946" y="121"/>
                    <a:pt x="1687" y="181"/>
                    <a:pt x="1428" y="181"/>
                  </a:cubicBezTo>
                  <a:cubicBezTo>
                    <a:pt x="1170" y="181"/>
                    <a:pt x="911" y="121"/>
                    <a:pt x="67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8833;p79">
              <a:extLst>
                <a:ext uri="{FF2B5EF4-FFF2-40B4-BE49-F238E27FC236}">
                  <a16:creationId xmlns:a16="http://schemas.microsoft.com/office/drawing/2014/main" id="{DDF49617-8623-E802-58CC-5E93AEA45697}"/>
                </a:ext>
              </a:extLst>
            </p:cNvPr>
            <p:cNvSpPr/>
            <p:nvPr/>
          </p:nvSpPr>
          <p:spPr>
            <a:xfrm>
              <a:off x="7239151" y="3970515"/>
              <a:ext cx="39693" cy="19362"/>
            </a:xfrm>
            <a:custGeom>
              <a:avLst/>
              <a:gdLst/>
              <a:ahLst/>
              <a:cxnLst/>
              <a:rect l="l" t="t" r="r" b="b"/>
              <a:pathLst>
                <a:path w="1515" h="739" extrusionOk="0">
                  <a:moveTo>
                    <a:pt x="0" y="1"/>
                  </a:moveTo>
                  <a:lnTo>
                    <a:pt x="0" y="576"/>
                  </a:lnTo>
                  <a:cubicBezTo>
                    <a:pt x="240" y="681"/>
                    <a:pt x="499" y="739"/>
                    <a:pt x="757" y="739"/>
                  </a:cubicBezTo>
                  <a:cubicBezTo>
                    <a:pt x="1016" y="739"/>
                    <a:pt x="1275" y="681"/>
                    <a:pt x="1515" y="576"/>
                  </a:cubicBezTo>
                  <a:lnTo>
                    <a:pt x="1515" y="1"/>
                  </a:lnTo>
                  <a:cubicBezTo>
                    <a:pt x="1275" y="121"/>
                    <a:pt x="1014" y="181"/>
                    <a:pt x="754" y="181"/>
                  </a:cubicBezTo>
                  <a:cubicBezTo>
                    <a:pt x="494" y="181"/>
                    <a:pt x="235" y="121"/>
                    <a:pt x="0"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8834;p79">
              <a:extLst>
                <a:ext uri="{FF2B5EF4-FFF2-40B4-BE49-F238E27FC236}">
                  <a16:creationId xmlns:a16="http://schemas.microsoft.com/office/drawing/2014/main" id="{A6E31007-618E-A264-1493-858D42E39581}"/>
                </a:ext>
              </a:extLst>
            </p:cNvPr>
            <p:cNvSpPr/>
            <p:nvPr/>
          </p:nvSpPr>
          <p:spPr>
            <a:xfrm>
              <a:off x="7210017" y="3869069"/>
              <a:ext cx="97962" cy="110774"/>
            </a:xfrm>
            <a:custGeom>
              <a:avLst/>
              <a:gdLst/>
              <a:ahLst/>
              <a:cxnLst/>
              <a:rect l="l" t="t" r="r" b="b"/>
              <a:pathLst>
                <a:path w="3739" h="4228" extrusionOk="0">
                  <a:moveTo>
                    <a:pt x="2560" y="0"/>
                  </a:moveTo>
                  <a:cubicBezTo>
                    <a:pt x="1802" y="508"/>
                    <a:pt x="911" y="786"/>
                    <a:pt x="0" y="796"/>
                  </a:cubicBezTo>
                  <a:lnTo>
                    <a:pt x="0" y="2358"/>
                  </a:lnTo>
                  <a:lnTo>
                    <a:pt x="0" y="2416"/>
                  </a:lnTo>
                  <a:cubicBezTo>
                    <a:pt x="29" y="3422"/>
                    <a:pt x="853" y="4228"/>
                    <a:pt x="1869" y="4228"/>
                  </a:cubicBezTo>
                  <a:cubicBezTo>
                    <a:pt x="2876" y="4228"/>
                    <a:pt x="3710" y="3422"/>
                    <a:pt x="3739" y="2416"/>
                  </a:cubicBezTo>
                  <a:lnTo>
                    <a:pt x="3739" y="796"/>
                  </a:lnTo>
                  <a:cubicBezTo>
                    <a:pt x="3298" y="604"/>
                    <a:pt x="2905" y="326"/>
                    <a:pt x="2560"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8835;p79">
              <a:extLst>
                <a:ext uri="{FF2B5EF4-FFF2-40B4-BE49-F238E27FC236}">
                  <a16:creationId xmlns:a16="http://schemas.microsoft.com/office/drawing/2014/main" id="{A89E861E-6F7E-0E9C-619B-FB890DC6DC70}"/>
                </a:ext>
              </a:extLst>
            </p:cNvPr>
            <p:cNvSpPr/>
            <p:nvPr/>
          </p:nvSpPr>
          <p:spPr>
            <a:xfrm>
              <a:off x="7261735" y="3869069"/>
              <a:ext cx="46243" cy="112031"/>
            </a:xfrm>
            <a:custGeom>
              <a:avLst/>
              <a:gdLst/>
              <a:ahLst/>
              <a:cxnLst/>
              <a:rect l="l" t="t" r="r" b="b"/>
              <a:pathLst>
                <a:path w="1765" h="4276" extrusionOk="0">
                  <a:moveTo>
                    <a:pt x="586" y="0"/>
                  </a:moveTo>
                  <a:cubicBezTo>
                    <a:pt x="403" y="125"/>
                    <a:pt x="212" y="240"/>
                    <a:pt x="1" y="336"/>
                  </a:cubicBezTo>
                  <a:cubicBezTo>
                    <a:pt x="308" y="604"/>
                    <a:pt x="653" y="834"/>
                    <a:pt x="1027" y="997"/>
                  </a:cubicBezTo>
                  <a:lnTo>
                    <a:pt x="1027" y="2608"/>
                  </a:lnTo>
                  <a:cubicBezTo>
                    <a:pt x="1027" y="3317"/>
                    <a:pt x="624" y="3959"/>
                    <a:pt x="1" y="4276"/>
                  </a:cubicBezTo>
                  <a:cubicBezTo>
                    <a:pt x="988" y="4218"/>
                    <a:pt x="1765" y="3403"/>
                    <a:pt x="1765" y="2406"/>
                  </a:cubicBezTo>
                  <a:lnTo>
                    <a:pt x="1765" y="796"/>
                  </a:lnTo>
                  <a:cubicBezTo>
                    <a:pt x="1324" y="604"/>
                    <a:pt x="931" y="336"/>
                    <a:pt x="58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3" name="Google Shape;12472;p81">
            <a:extLst>
              <a:ext uri="{FF2B5EF4-FFF2-40B4-BE49-F238E27FC236}">
                <a16:creationId xmlns:a16="http://schemas.microsoft.com/office/drawing/2014/main" id="{2AE9552F-4FD8-6531-A212-65310E89CA1C}"/>
              </a:ext>
            </a:extLst>
          </p:cNvPr>
          <p:cNvGrpSpPr/>
          <p:nvPr/>
        </p:nvGrpSpPr>
        <p:grpSpPr>
          <a:xfrm>
            <a:off x="1191119" y="2774796"/>
            <a:ext cx="582371" cy="529112"/>
            <a:chOff x="883853" y="3792641"/>
            <a:chExt cx="378190" cy="357059"/>
          </a:xfrm>
          <a:solidFill>
            <a:schemeClr val="bg1"/>
          </a:solidFill>
        </p:grpSpPr>
        <p:sp>
          <p:nvSpPr>
            <p:cNvPr id="374" name="Google Shape;12473;p81">
              <a:extLst>
                <a:ext uri="{FF2B5EF4-FFF2-40B4-BE49-F238E27FC236}">
                  <a16:creationId xmlns:a16="http://schemas.microsoft.com/office/drawing/2014/main" id="{B72261EB-4140-58E7-D076-0446EF5D3DDB}"/>
                </a:ext>
              </a:extLst>
            </p:cNvPr>
            <p:cNvSpPr/>
            <p:nvPr/>
          </p:nvSpPr>
          <p:spPr>
            <a:xfrm>
              <a:off x="1012500" y="4093219"/>
              <a:ext cx="42734" cy="38989"/>
            </a:xfrm>
            <a:custGeom>
              <a:avLst/>
              <a:gdLst/>
              <a:ahLst/>
              <a:cxnLst/>
              <a:rect l="l" t="t" r="r" b="b"/>
              <a:pathLst>
                <a:path w="1632" h="1489" extrusionOk="0">
                  <a:moveTo>
                    <a:pt x="335" y="0"/>
                  </a:moveTo>
                  <a:lnTo>
                    <a:pt x="1" y="1488"/>
                  </a:lnTo>
                  <a:lnTo>
                    <a:pt x="1632" y="1488"/>
                  </a:lnTo>
                  <a:lnTo>
                    <a:pt x="1298"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12474;p81">
              <a:extLst>
                <a:ext uri="{FF2B5EF4-FFF2-40B4-BE49-F238E27FC236}">
                  <a16:creationId xmlns:a16="http://schemas.microsoft.com/office/drawing/2014/main" id="{736156AA-9307-1736-66AD-3848F152BFD7}"/>
                </a:ext>
              </a:extLst>
            </p:cNvPr>
            <p:cNvSpPr/>
            <p:nvPr/>
          </p:nvSpPr>
          <p:spPr>
            <a:xfrm>
              <a:off x="983277" y="4128673"/>
              <a:ext cx="101205" cy="21027"/>
            </a:xfrm>
            <a:custGeom>
              <a:avLst/>
              <a:gdLst/>
              <a:ahLst/>
              <a:cxnLst/>
              <a:rect l="l" t="t" r="r" b="b"/>
              <a:pathLst>
                <a:path w="3865" h="803" extrusionOk="0">
                  <a:moveTo>
                    <a:pt x="220" y="1"/>
                  </a:moveTo>
                  <a:cubicBezTo>
                    <a:pt x="96" y="1"/>
                    <a:pt x="0" y="96"/>
                    <a:pt x="0" y="220"/>
                  </a:cubicBezTo>
                  <a:lnTo>
                    <a:pt x="0" y="583"/>
                  </a:lnTo>
                  <a:cubicBezTo>
                    <a:pt x="0" y="697"/>
                    <a:pt x="105" y="802"/>
                    <a:pt x="229" y="802"/>
                  </a:cubicBezTo>
                  <a:lnTo>
                    <a:pt x="3645" y="802"/>
                  </a:lnTo>
                  <a:cubicBezTo>
                    <a:pt x="3759" y="802"/>
                    <a:pt x="3864" y="697"/>
                    <a:pt x="3864" y="583"/>
                  </a:cubicBezTo>
                  <a:lnTo>
                    <a:pt x="3864" y="220"/>
                  </a:lnTo>
                  <a:cubicBezTo>
                    <a:pt x="3864" y="96"/>
                    <a:pt x="3759" y="1"/>
                    <a:pt x="3645"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12475;p81">
              <a:extLst>
                <a:ext uri="{FF2B5EF4-FFF2-40B4-BE49-F238E27FC236}">
                  <a16:creationId xmlns:a16="http://schemas.microsoft.com/office/drawing/2014/main" id="{08DE31F6-AA85-5947-B0F8-788D87AEC1C9}"/>
                </a:ext>
              </a:extLst>
            </p:cNvPr>
            <p:cNvSpPr/>
            <p:nvPr/>
          </p:nvSpPr>
          <p:spPr>
            <a:xfrm>
              <a:off x="883853" y="3900602"/>
              <a:ext cx="300054" cy="196126"/>
            </a:xfrm>
            <a:custGeom>
              <a:avLst/>
              <a:gdLst/>
              <a:ahLst/>
              <a:cxnLst/>
              <a:rect l="l" t="t" r="r" b="b"/>
              <a:pathLst>
                <a:path w="11459" h="7490" extrusionOk="0">
                  <a:moveTo>
                    <a:pt x="220" y="1"/>
                  </a:moveTo>
                  <a:cubicBezTo>
                    <a:pt x="96" y="1"/>
                    <a:pt x="1" y="96"/>
                    <a:pt x="1" y="220"/>
                  </a:cubicBezTo>
                  <a:lnTo>
                    <a:pt x="1" y="7270"/>
                  </a:lnTo>
                  <a:cubicBezTo>
                    <a:pt x="1" y="7394"/>
                    <a:pt x="96" y="7490"/>
                    <a:pt x="220" y="7490"/>
                  </a:cubicBezTo>
                  <a:lnTo>
                    <a:pt x="11239" y="7490"/>
                  </a:lnTo>
                  <a:cubicBezTo>
                    <a:pt x="11363" y="7490"/>
                    <a:pt x="11458" y="7394"/>
                    <a:pt x="11458" y="7270"/>
                  </a:cubicBezTo>
                  <a:lnTo>
                    <a:pt x="11458" y="220"/>
                  </a:lnTo>
                  <a:cubicBezTo>
                    <a:pt x="11458" y="96"/>
                    <a:pt x="11363" y="1"/>
                    <a:pt x="11248"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12476;p81">
              <a:extLst>
                <a:ext uri="{FF2B5EF4-FFF2-40B4-BE49-F238E27FC236}">
                  <a16:creationId xmlns:a16="http://schemas.microsoft.com/office/drawing/2014/main" id="{5CEAF862-99E3-4C95-AE16-CD2FE1171842}"/>
                </a:ext>
              </a:extLst>
            </p:cNvPr>
            <p:cNvSpPr/>
            <p:nvPr/>
          </p:nvSpPr>
          <p:spPr>
            <a:xfrm>
              <a:off x="883853" y="4081462"/>
              <a:ext cx="300290" cy="15266"/>
            </a:xfrm>
            <a:custGeom>
              <a:avLst/>
              <a:gdLst/>
              <a:ahLst/>
              <a:cxnLst/>
              <a:rect l="l" t="t" r="r" b="b"/>
              <a:pathLst>
                <a:path w="11468" h="583" extrusionOk="0">
                  <a:moveTo>
                    <a:pt x="1" y="1"/>
                  </a:moveTo>
                  <a:lnTo>
                    <a:pt x="1" y="363"/>
                  </a:lnTo>
                  <a:cubicBezTo>
                    <a:pt x="1" y="487"/>
                    <a:pt x="96" y="583"/>
                    <a:pt x="220" y="583"/>
                  </a:cubicBezTo>
                  <a:lnTo>
                    <a:pt x="11248" y="583"/>
                  </a:lnTo>
                  <a:cubicBezTo>
                    <a:pt x="11363" y="583"/>
                    <a:pt x="11468" y="487"/>
                    <a:pt x="11468" y="363"/>
                  </a:cubicBezTo>
                  <a:lnTo>
                    <a:pt x="11468"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12477;p81">
              <a:extLst>
                <a:ext uri="{FF2B5EF4-FFF2-40B4-BE49-F238E27FC236}">
                  <a16:creationId xmlns:a16="http://schemas.microsoft.com/office/drawing/2014/main" id="{76AE7BD0-7BD5-E18D-F954-0A9924AC58E6}"/>
                </a:ext>
              </a:extLst>
            </p:cNvPr>
            <p:cNvSpPr/>
            <p:nvPr/>
          </p:nvSpPr>
          <p:spPr>
            <a:xfrm>
              <a:off x="902837" y="3920843"/>
              <a:ext cx="262086" cy="145667"/>
            </a:xfrm>
            <a:custGeom>
              <a:avLst/>
              <a:gdLst/>
              <a:ahLst/>
              <a:cxnLst/>
              <a:rect l="l" t="t" r="r" b="b"/>
              <a:pathLst>
                <a:path w="10009" h="5563" extrusionOk="0">
                  <a:moveTo>
                    <a:pt x="230" y="1"/>
                  </a:moveTo>
                  <a:cubicBezTo>
                    <a:pt x="106" y="1"/>
                    <a:pt x="1" y="106"/>
                    <a:pt x="10" y="230"/>
                  </a:cubicBezTo>
                  <a:lnTo>
                    <a:pt x="10" y="5343"/>
                  </a:lnTo>
                  <a:cubicBezTo>
                    <a:pt x="10" y="5467"/>
                    <a:pt x="106" y="5562"/>
                    <a:pt x="230" y="5562"/>
                  </a:cubicBezTo>
                  <a:lnTo>
                    <a:pt x="10008" y="5562"/>
                  </a:lnTo>
                  <a:lnTo>
                    <a:pt x="10008" y="230"/>
                  </a:lnTo>
                  <a:cubicBezTo>
                    <a:pt x="10008" y="106"/>
                    <a:pt x="9903" y="1"/>
                    <a:pt x="9779"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12478;p81">
              <a:extLst>
                <a:ext uri="{FF2B5EF4-FFF2-40B4-BE49-F238E27FC236}">
                  <a16:creationId xmlns:a16="http://schemas.microsoft.com/office/drawing/2014/main" id="{CF875FBE-EB63-3F93-7175-46A8B5E6638A}"/>
                </a:ext>
              </a:extLst>
            </p:cNvPr>
            <p:cNvSpPr/>
            <p:nvPr/>
          </p:nvSpPr>
          <p:spPr>
            <a:xfrm>
              <a:off x="902837" y="3920843"/>
              <a:ext cx="262086" cy="145667"/>
            </a:xfrm>
            <a:custGeom>
              <a:avLst/>
              <a:gdLst/>
              <a:ahLst/>
              <a:cxnLst/>
              <a:rect l="l" t="t" r="r" b="b"/>
              <a:pathLst>
                <a:path w="10009" h="5563" extrusionOk="0">
                  <a:moveTo>
                    <a:pt x="230" y="1"/>
                  </a:moveTo>
                  <a:cubicBezTo>
                    <a:pt x="106" y="1"/>
                    <a:pt x="1" y="106"/>
                    <a:pt x="1" y="230"/>
                  </a:cubicBezTo>
                  <a:lnTo>
                    <a:pt x="1" y="5343"/>
                  </a:lnTo>
                  <a:cubicBezTo>
                    <a:pt x="10" y="5467"/>
                    <a:pt x="106" y="5562"/>
                    <a:pt x="230" y="5562"/>
                  </a:cubicBezTo>
                  <a:lnTo>
                    <a:pt x="10008" y="5562"/>
                  </a:lnTo>
                  <a:lnTo>
                    <a:pt x="10008" y="5095"/>
                  </a:lnTo>
                  <a:lnTo>
                    <a:pt x="506" y="5095"/>
                  </a:lnTo>
                  <a:lnTo>
                    <a:pt x="506"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12479;p81">
              <a:extLst>
                <a:ext uri="{FF2B5EF4-FFF2-40B4-BE49-F238E27FC236}">
                  <a16:creationId xmlns:a16="http://schemas.microsoft.com/office/drawing/2014/main" id="{71DEC0DA-B8C5-40EC-25F7-7BDA153AF229}"/>
                </a:ext>
              </a:extLst>
            </p:cNvPr>
            <p:cNvSpPr/>
            <p:nvPr/>
          </p:nvSpPr>
          <p:spPr>
            <a:xfrm>
              <a:off x="1013495" y="4076225"/>
              <a:ext cx="40744" cy="11024"/>
            </a:xfrm>
            <a:custGeom>
              <a:avLst/>
              <a:gdLst/>
              <a:ahLst/>
              <a:cxnLst/>
              <a:rect l="l" t="t" r="r" b="b"/>
              <a:pathLst>
                <a:path w="1556" h="421" extrusionOk="0">
                  <a:moveTo>
                    <a:pt x="258" y="0"/>
                  </a:moveTo>
                  <a:cubicBezTo>
                    <a:pt x="1" y="20"/>
                    <a:pt x="1" y="401"/>
                    <a:pt x="258" y="420"/>
                  </a:cubicBezTo>
                  <a:lnTo>
                    <a:pt x="1298" y="420"/>
                  </a:lnTo>
                  <a:cubicBezTo>
                    <a:pt x="1556" y="401"/>
                    <a:pt x="1556" y="20"/>
                    <a:pt x="1298"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12480;p81">
              <a:extLst>
                <a:ext uri="{FF2B5EF4-FFF2-40B4-BE49-F238E27FC236}">
                  <a16:creationId xmlns:a16="http://schemas.microsoft.com/office/drawing/2014/main" id="{7169695E-5F3B-E648-A1C9-B2EA6A34D081}"/>
                </a:ext>
              </a:extLst>
            </p:cNvPr>
            <p:cNvSpPr/>
            <p:nvPr/>
          </p:nvSpPr>
          <p:spPr>
            <a:xfrm>
              <a:off x="1084456" y="3792641"/>
              <a:ext cx="177587" cy="149228"/>
            </a:xfrm>
            <a:custGeom>
              <a:avLst/>
              <a:gdLst/>
              <a:ahLst/>
              <a:cxnLst/>
              <a:rect l="l" t="t" r="r" b="b"/>
              <a:pathLst>
                <a:path w="6782" h="5699" extrusionOk="0">
                  <a:moveTo>
                    <a:pt x="3413" y="0"/>
                  </a:moveTo>
                  <a:cubicBezTo>
                    <a:pt x="3376" y="0"/>
                    <a:pt x="3339" y="1"/>
                    <a:pt x="3301" y="3"/>
                  </a:cubicBezTo>
                  <a:cubicBezTo>
                    <a:pt x="1145" y="89"/>
                    <a:pt x="0" y="2588"/>
                    <a:pt x="1345" y="4277"/>
                  </a:cubicBezTo>
                  <a:lnTo>
                    <a:pt x="1288" y="5469"/>
                  </a:lnTo>
                  <a:cubicBezTo>
                    <a:pt x="1280" y="5599"/>
                    <a:pt x="1389" y="5698"/>
                    <a:pt x="1511" y="5698"/>
                  </a:cubicBezTo>
                  <a:cubicBezTo>
                    <a:pt x="1541" y="5698"/>
                    <a:pt x="1573" y="5692"/>
                    <a:pt x="1603" y="5679"/>
                  </a:cubicBezTo>
                  <a:lnTo>
                    <a:pt x="2681" y="5173"/>
                  </a:lnTo>
                  <a:cubicBezTo>
                    <a:pt x="2923" y="5242"/>
                    <a:pt x="3168" y="5275"/>
                    <a:pt x="3411" y="5275"/>
                  </a:cubicBezTo>
                  <a:cubicBezTo>
                    <a:pt x="4278" y="5275"/>
                    <a:pt x="5108" y="4850"/>
                    <a:pt x="5600" y="4105"/>
                  </a:cubicBezTo>
                  <a:cubicBezTo>
                    <a:pt x="6781" y="2343"/>
                    <a:pt x="5503" y="0"/>
                    <a:pt x="3413"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12481;p81">
              <a:extLst>
                <a:ext uri="{FF2B5EF4-FFF2-40B4-BE49-F238E27FC236}">
                  <a16:creationId xmlns:a16="http://schemas.microsoft.com/office/drawing/2014/main" id="{4120A289-12D9-30A5-3B38-903068525C11}"/>
                </a:ext>
              </a:extLst>
            </p:cNvPr>
            <p:cNvSpPr/>
            <p:nvPr/>
          </p:nvSpPr>
          <p:spPr>
            <a:xfrm>
              <a:off x="1157800" y="3841633"/>
              <a:ext cx="21341" cy="52998"/>
            </a:xfrm>
            <a:custGeom>
              <a:avLst/>
              <a:gdLst/>
              <a:ahLst/>
              <a:cxnLst/>
              <a:rect l="l" t="t" r="r" b="b"/>
              <a:pathLst>
                <a:path w="815" h="2024" extrusionOk="0">
                  <a:moveTo>
                    <a:pt x="272" y="1"/>
                  </a:moveTo>
                  <a:cubicBezTo>
                    <a:pt x="0" y="1"/>
                    <a:pt x="0" y="422"/>
                    <a:pt x="272" y="422"/>
                  </a:cubicBezTo>
                  <a:cubicBezTo>
                    <a:pt x="278" y="422"/>
                    <a:pt x="284" y="422"/>
                    <a:pt x="290" y="421"/>
                  </a:cubicBezTo>
                  <a:lnTo>
                    <a:pt x="405" y="421"/>
                  </a:lnTo>
                  <a:lnTo>
                    <a:pt x="405" y="1814"/>
                  </a:lnTo>
                  <a:cubicBezTo>
                    <a:pt x="405" y="1929"/>
                    <a:pt x="490" y="2024"/>
                    <a:pt x="614" y="2024"/>
                  </a:cubicBezTo>
                  <a:cubicBezTo>
                    <a:pt x="719" y="2024"/>
                    <a:pt x="815" y="1929"/>
                    <a:pt x="815" y="1824"/>
                  </a:cubicBezTo>
                  <a:lnTo>
                    <a:pt x="815" y="211"/>
                  </a:lnTo>
                  <a:cubicBezTo>
                    <a:pt x="815" y="97"/>
                    <a:pt x="729" y="1"/>
                    <a:pt x="614" y="1"/>
                  </a:cubicBezTo>
                  <a:lnTo>
                    <a:pt x="290" y="1"/>
                  </a:lnTo>
                  <a:cubicBezTo>
                    <a:pt x="284" y="1"/>
                    <a:pt x="278" y="1"/>
                    <a:pt x="27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12482;p81">
              <a:extLst>
                <a:ext uri="{FF2B5EF4-FFF2-40B4-BE49-F238E27FC236}">
                  <a16:creationId xmlns:a16="http://schemas.microsoft.com/office/drawing/2014/main" id="{258E04C9-4EB7-FCD8-7A0A-E77616B9EBBD}"/>
                </a:ext>
              </a:extLst>
            </p:cNvPr>
            <p:cNvSpPr/>
            <p:nvPr/>
          </p:nvSpPr>
          <p:spPr>
            <a:xfrm>
              <a:off x="1157041" y="3886095"/>
              <a:ext cx="32338" cy="10814"/>
            </a:xfrm>
            <a:custGeom>
              <a:avLst/>
              <a:gdLst/>
              <a:ahLst/>
              <a:cxnLst/>
              <a:rect l="l" t="t" r="r" b="b"/>
              <a:pathLst>
                <a:path w="1235" h="413" extrusionOk="0">
                  <a:moveTo>
                    <a:pt x="273" y="0"/>
                  </a:moveTo>
                  <a:cubicBezTo>
                    <a:pt x="1" y="0"/>
                    <a:pt x="4" y="412"/>
                    <a:pt x="282" y="412"/>
                  </a:cubicBezTo>
                  <a:cubicBezTo>
                    <a:pt x="288" y="412"/>
                    <a:pt x="294" y="412"/>
                    <a:pt x="300" y="412"/>
                  </a:cubicBezTo>
                  <a:lnTo>
                    <a:pt x="977" y="412"/>
                  </a:lnTo>
                  <a:cubicBezTo>
                    <a:pt x="1235" y="393"/>
                    <a:pt x="1235" y="21"/>
                    <a:pt x="977" y="2"/>
                  </a:cubicBezTo>
                  <a:lnTo>
                    <a:pt x="300" y="2"/>
                  </a:lnTo>
                  <a:cubicBezTo>
                    <a:pt x="291" y="1"/>
                    <a:pt x="282" y="0"/>
                    <a:pt x="273"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12483;p81">
              <a:extLst>
                <a:ext uri="{FF2B5EF4-FFF2-40B4-BE49-F238E27FC236}">
                  <a16:creationId xmlns:a16="http://schemas.microsoft.com/office/drawing/2014/main" id="{C2C34D47-D805-347E-2693-8E85738F1CA8}"/>
                </a:ext>
              </a:extLst>
            </p:cNvPr>
            <p:cNvSpPr/>
            <p:nvPr/>
          </p:nvSpPr>
          <p:spPr>
            <a:xfrm>
              <a:off x="1160628" y="3825058"/>
              <a:ext cx="18513" cy="15868"/>
            </a:xfrm>
            <a:custGeom>
              <a:avLst/>
              <a:gdLst/>
              <a:ahLst/>
              <a:cxnLst/>
              <a:rect l="l" t="t" r="r" b="b"/>
              <a:pathLst>
                <a:path w="707" h="606" extrusionOk="0">
                  <a:moveTo>
                    <a:pt x="404" y="1"/>
                  </a:moveTo>
                  <a:cubicBezTo>
                    <a:pt x="330" y="1"/>
                    <a:pt x="254" y="29"/>
                    <a:pt x="192" y="91"/>
                  </a:cubicBezTo>
                  <a:cubicBezTo>
                    <a:pt x="1" y="282"/>
                    <a:pt x="134" y="606"/>
                    <a:pt x="402" y="606"/>
                  </a:cubicBezTo>
                  <a:cubicBezTo>
                    <a:pt x="573" y="606"/>
                    <a:pt x="707" y="472"/>
                    <a:pt x="707" y="301"/>
                  </a:cubicBezTo>
                  <a:cubicBezTo>
                    <a:pt x="707" y="120"/>
                    <a:pt x="559" y="1"/>
                    <a:pt x="404"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12484;p81">
              <a:extLst>
                <a:ext uri="{FF2B5EF4-FFF2-40B4-BE49-F238E27FC236}">
                  <a16:creationId xmlns:a16="http://schemas.microsoft.com/office/drawing/2014/main" id="{DD4FA7FE-AB01-1D8B-F894-5DC331AB7E30}"/>
                </a:ext>
              </a:extLst>
            </p:cNvPr>
            <p:cNvSpPr/>
            <p:nvPr/>
          </p:nvSpPr>
          <p:spPr>
            <a:xfrm>
              <a:off x="976784" y="3861639"/>
              <a:ext cx="26997" cy="26997"/>
            </a:xfrm>
            <a:custGeom>
              <a:avLst/>
              <a:gdLst/>
              <a:ahLst/>
              <a:cxnLst/>
              <a:rect l="l" t="t" r="r" b="b"/>
              <a:pathLst>
                <a:path w="1031" h="1031" extrusionOk="0">
                  <a:moveTo>
                    <a:pt x="516" y="1"/>
                  </a:moveTo>
                  <a:cubicBezTo>
                    <a:pt x="229" y="1"/>
                    <a:pt x="0" y="230"/>
                    <a:pt x="0" y="516"/>
                  </a:cubicBezTo>
                  <a:cubicBezTo>
                    <a:pt x="0" y="802"/>
                    <a:pt x="229" y="1031"/>
                    <a:pt x="516" y="1031"/>
                  </a:cubicBezTo>
                  <a:cubicBezTo>
                    <a:pt x="802" y="1031"/>
                    <a:pt x="1031" y="802"/>
                    <a:pt x="1031" y="516"/>
                  </a:cubicBezTo>
                  <a:cubicBezTo>
                    <a:pt x="1031" y="230"/>
                    <a:pt x="802" y="1"/>
                    <a:pt x="51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12485;p81">
              <a:extLst>
                <a:ext uri="{FF2B5EF4-FFF2-40B4-BE49-F238E27FC236}">
                  <a16:creationId xmlns:a16="http://schemas.microsoft.com/office/drawing/2014/main" id="{B057AEAE-D772-34A3-E729-6BE8BD1785AB}"/>
                </a:ext>
              </a:extLst>
            </p:cNvPr>
            <p:cNvSpPr/>
            <p:nvPr/>
          </p:nvSpPr>
          <p:spPr>
            <a:xfrm>
              <a:off x="1063953" y="3861639"/>
              <a:ext cx="27023" cy="26997"/>
            </a:xfrm>
            <a:custGeom>
              <a:avLst/>
              <a:gdLst/>
              <a:ahLst/>
              <a:cxnLst/>
              <a:rect l="l" t="t" r="r" b="b"/>
              <a:pathLst>
                <a:path w="1032" h="1031" extrusionOk="0">
                  <a:moveTo>
                    <a:pt x="516" y="1"/>
                  </a:moveTo>
                  <a:cubicBezTo>
                    <a:pt x="230" y="1"/>
                    <a:pt x="1" y="230"/>
                    <a:pt x="1" y="516"/>
                  </a:cubicBezTo>
                  <a:cubicBezTo>
                    <a:pt x="1" y="802"/>
                    <a:pt x="230" y="1031"/>
                    <a:pt x="516" y="1031"/>
                  </a:cubicBezTo>
                  <a:cubicBezTo>
                    <a:pt x="802" y="1031"/>
                    <a:pt x="1031" y="802"/>
                    <a:pt x="1031" y="516"/>
                  </a:cubicBezTo>
                  <a:cubicBezTo>
                    <a:pt x="1031" y="230"/>
                    <a:pt x="802" y="1"/>
                    <a:pt x="51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12486;p81">
              <a:extLst>
                <a:ext uri="{FF2B5EF4-FFF2-40B4-BE49-F238E27FC236}">
                  <a16:creationId xmlns:a16="http://schemas.microsoft.com/office/drawing/2014/main" id="{D30FBEF7-6D85-D0AB-3D3D-51DF7D7B99C1}"/>
                </a:ext>
              </a:extLst>
            </p:cNvPr>
            <p:cNvSpPr/>
            <p:nvPr/>
          </p:nvSpPr>
          <p:spPr>
            <a:xfrm>
              <a:off x="1013259" y="3901361"/>
              <a:ext cx="41241" cy="74208"/>
            </a:xfrm>
            <a:custGeom>
              <a:avLst/>
              <a:gdLst/>
              <a:ahLst/>
              <a:cxnLst/>
              <a:rect l="l" t="t" r="r" b="b"/>
              <a:pathLst>
                <a:path w="1575" h="2834" extrusionOk="0">
                  <a:moveTo>
                    <a:pt x="0" y="1"/>
                  </a:moveTo>
                  <a:lnTo>
                    <a:pt x="0" y="2157"/>
                  </a:lnTo>
                  <a:lnTo>
                    <a:pt x="783" y="2834"/>
                  </a:lnTo>
                  <a:lnTo>
                    <a:pt x="792" y="2834"/>
                  </a:lnTo>
                  <a:lnTo>
                    <a:pt x="1574" y="2157"/>
                  </a:lnTo>
                  <a:lnTo>
                    <a:pt x="1574"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12487;p81">
              <a:extLst>
                <a:ext uri="{FF2B5EF4-FFF2-40B4-BE49-F238E27FC236}">
                  <a16:creationId xmlns:a16="http://schemas.microsoft.com/office/drawing/2014/main" id="{A65E7A77-EB07-0CC8-9B9B-8B5AC140B3C8}"/>
                </a:ext>
              </a:extLst>
            </p:cNvPr>
            <p:cNvSpPr/>
            <p:nvPr/>
          </p:nvSpPr>
          <p:spPr>
            <a:xfrm>
              <a:off x="928813" y="3947316"/>
              <a:ext cx="210108" cy="89710"/>
            </a:xfrm>
            <a:custGeom>
              <a:avLst/>
              <a:gdLst/>
              <a:ahLst/>
              <a:cxnLst/>
              <a:rect l="l" t="t" r="r" b="b"/>
              <a:pathLst>
                <a:path w="8024" h="3426" extrusionOk="0">
                  <a:moveTo>
                    <a:pt x="3225" y="1"/>
                  </a:moveTo>
                  <a:lnTo>
                    <a:pt x="1432" y="573"/>
                  </a:lnTo>
                  <a:cubicBezTo>
                    <a:pt x="583" y="850"/>
                    <a:pt x="1" y="1651"/>
                    <a:pt x="10" y="2548"/>
                  </a:cubicBezTo>
                  <a:lnTo>
                    <a:pt x="10" y="3216"/>
                  </a:lnTo>
                  <a:cubicBezTo>
                    <a:pt x="10" y="3330"/>
                    <a:pt x="106" y="3426"/>
                    <a:pt x="220" y="3426"/>
                  </a:cubicBezTo>
                  <a:lnTo>
                    <a:pt x="7804" y="3426"/>
                  </a:lnTo>
                  <a:cubicBezTo>
                    <a:pt x="7919" y="3426"/>
                    <a:pt x="8024" y="3330"/>
                    <a:pt x="8024" y="3216"/>
                  </a:cubicBezTo>
                  <a:lnTo>
                    <a:pt x="8024" y="2548"/>
                  </a:lnTo>
                  <a:cubicBezTo>
                    <a:pt x="8014" y="1642"/>
                    <a:pt x="7442" y="850"/>
                    <a:pt x="6583" y="573"/>
                  </a:cubicBezTo>
                  <a:lnTo>
                    <a:pt x="4799" y="1"/>
                  </a:lnTo>
                  <a:lnTo>
                    <a:pt x="4008" y="554"/>
                  </a:lnTo>
                  <a:lnTo>
                    <a:pt x="3225"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12488;p81">
              <a:extLst>
                <a:ext uri="{FF2B5EF4-FFF2-40B4-BE49-F238E27FC236}">
                  <a16:creationId xmlns:a16="http://schemas.microsoft.com/office/drawing/2014/main" id="{4983F56B-28E8-EADD-35D7-450B964FF791}"/>
                </a:ext>
              </a:extLst>
            </p:cNvPr>
            <p:cNvSpPr/>
            <p:nvPr/>
          </p:nvSpPr>
          <p:spPr>
            <a:xfrm>
              <a:off x="990269" y="3804686"/>
              <a:ext cx="87222" cy="120058"/>
            </a:xfrm>
            <a:custGeom>
              <a:avLst/>
              <a:gdLst/>
              <a:ahLst/>
              <a:cxnLst/>
              <a:rect l="l" t="t" r="r" b="b"/>
              <a:pathLst>
                <a:path w="3331" h="4585" extrusionOk="0">
                  <a:moveTo>
                    <a:pt x="1298" y="1"/>
                  </a:moveTo>
                  <a:cubicBezTo>
                    <a:pt x="1250" y="1"/>
                    <a:pt x="1193" y="10"/>
                    <a:pt x="1145" y="10"/>
                  </a:cubicBezTo>
                  <a:cubicBezTo>
                    <a:pt x="497" y="86"/>
                    <a:pt x="1" y="640"/>
                    <a:pt x="1" y="1298"/>
                  </a:cubicBezTo>
                  <a:lnTo>
                    <a:pt x="1" y="2624"/>
                  </a:lnTo>
                  <a:cubicBezTo>
                    <a:pt x="1" y="3320"/>
                    <a:pt x="363" y="3960"/>
                    <a:pt x="964" y="4313"/>
                  </a:cubicBezTo>
                  <a:lnTo>
                    <a:pt x="1203" y="4456"/>
                  </a:lnTo>
                  <a:cubicBezTo>
                    <a:pt x="1346" y="4542"/>
                    <a:pt x="1503" y="4585"/>
                    <a:pt x="1661" y="4585"/>
                  </a:cubicBezTo>
                  <a:cubicBezTo>
                    <a:pt x="1818" y="4585"/>
                    <a:pt x="1975" y="4542"/>
                    <a:pt x="2118" y="4456"/>
                  </a:cubicBezTo>
                  <a:lnTo>
                    <a:pt x="2366" y="4313"/>
                  </a:lnTo>
                  <a:cubicBezTo>
                    <a:pt x="2968" y="3960"/>
                    <a:pt x="3330" y="3320"/>
                    <a:pt x="3330" y="2624"/>
                  </a:cubicBezTo>
                  <a:lnTo>
                    <a:pt x="3330" y="1298"/>
                  </a:lnTo>
                  <a:cubicBezTo>
                    <a:pt x="3330" y="583"/>
                    <a:pt x="2748" y="1"/>
                    <a:pt x="2033"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12489;p81">
              <a:extLst>
                <a:ext uri="{FF2B5EF4-FFF2-40B4-BE49-F238E27FC236}">
                  <a16:creationId xmlns:a16="http://schemas.microsoft.com/office/drawing/2014/main" id="{2325DC4F-1230-1E45-C009-AF0C4DBFE0AF}"/>
                </a:ext>
              </a:extLst>
            </p:cNvPr>
            <p:cNvSpPr/>
            <p:nvPr/>
          </p:nvSpPr>
          <p:spPr>
            <a:xfrm>
              <a:off x="990269" y="3804948"/>
              <a:ext cx="30008" cy="39487"/>
            </a:xfrm>
            <a:custGeom>
              <a:avLst/>
              <a:gdLst/>
              <a:ahLst/>
              <a:cxnLst/>
              <a:rect l="l" t="t" r="r" b="b"/>
              <a:pathLst>
                <a:path w="1146" h="1508" extrusionOk="0">
                  <a:moveTo>
                    <a:pt x="1145" y="0"/>
                  </a:moveTo>
                  <a:cubicBezTo>
                    <a:pt x="497" y="76"/>
                    <a:pt x="1" y="630"/>
                    <a:pt x="1" y="1288"/>
                  </a:cubicBezTo>
                  <a:lnTo>
                    <a:pt x="1" y="1507"/>
                  </a:lnTo>
                  <a:cubicBezTo>
                    <a:pt x="1" y="1507"/>
                    <a:pt x="840" y="1250"/>
                    <a:pt x="1145"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12490;p81">
              <a:extLst>
                <a:ext uri="{FF2B5EF4-FFF2-40B4-BE49-F238E27FC236}">
                  <a16:creationId xmlns:a16="http://schemas.microsoft.com/office/drawing/2014/main" id="{43CB95B8-2DAB-975F-EF6F-39180A3673C2}"/>
                </a:ext>
              </a:extLst>
            </p:cNvPr>
            <p:cNvSpPr/>
            <p:nvPr/>
          </p:nvSpPr>
          <p:spPr>
            <a:xfrm>
              <a:off x="1020251" y="3804686"/>
              <a:ext cx="57240" cy="56979"/>
            </a:xfrm>
            <a:custGeom>
              <a:avLst/>
              <a:gdLst/>
              <a:ahLst/>
              <a:cxnLst/>
              <a:rect l="l" t="t" r="r" b="b"/>
              <a:pathLst>
                <a:path w="2186" h="2176" extrusionOk="0">
                  <a:moveTo>
                    <a:pt x="153" y="1"/>
                  </a:moveTo>
                  <a:cubicBezTo>
                    <a:pt x="105" y="1"/>
                    <a:pt x="48" y="10"/>
                    <a:pt x="0" y="10"/>
                  </a:cubicBezTo>
                  <a:cubicBezTo>
                    <a:pt x="0" y="10"/>
                    <a:pt x="229" y="2176"/>
                    <a:pt x="2185" y="2176"/>
                  </a:cubicBezTo>
                  <a:lnTo>
                    <a:pt x="2185" y="1298"/>
                  </a:lnTo>
                  <a:cubicBezTo>
                    <a:pt x="2185" y="583"/>
                    <a:pt x="1603" y="1"/>
                    <a:pt x="888"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12491;p81">
              <a:extLst>
                <a:ext uri="{FF2B5EF4-FFF2-40B4-BE49-F238E27FC236}">
                  <a16:creationId xmlns:a16="http://schemas.microsoft.com/office/drawing/2014/main" id="{A641FE6E-31E5-8C3D-C79A-7316484AFFD1}"/>
                </a:ext>
              </a:extLst>
            </p:cNvPr>
            <p:cNvSpPr/>
            <p:nvPr/>
          </p:nvSpPr>
          <p:spPr>
            <a:xfrm>
              <a:off x="1023000" y="3858837"/>
              <a:ext cx="22598" cy="32312"/>
            </a:xfrm>
            <a:custGeom>
              <a:avLst/>
              <a:gdLst/>
              <a:ahLst/>
              <a:cxnLst/>
              <a:rect l="l" t="t" r="r" b="b"/>
              <a:pathLst>
                <a:path w="863" h="1234" extrusionOk="0">
                  <a:moveTo>
                    <a:pt x="220" y="0"/>
                  </a:moveTo>
                  <a:cubicBezTo>
                    <a:pt x="110" y="0"/>
                    <a:pt x="0" y="74"/>
                    <a:pt x="10" y="222"/>
                  </a:cubicBezTo>
                  <a:lnTo>
                    <a:pt x="10" y="1024"/>
                  </a:lnTo>
                  <a:cubicBezTo>
                    <a:pt x="10" y="1138"/>
                    <a:pt x="105" y="1233"/>
                    <a:pt x="220" y="1233"/>
                  </a:cubicBezTo>
                  <a:lnTo>
                    <a:pt x="573" y="1233"/>
                  </a:lnTo>
                  <a:cubicBezTo>
                    <a:pt x="579" y="1234"/>
                    <a:pt x="585" y="1234"/>
                    <a:pt x="590" y="1234"/>
                  </a:cubicBezTo>
                  <a:cubicBezTo>
                    <a:pt x="860" y="1234"/>
                    <a:pt x="863" y="822"/>
                    <a:pt x="599" y="822"/>
                  </a:cubicBezTo>
                  <a:cubicBezTo>
                    <a:pt x="590" y="822"/>
                    <a:pt x="582" y="822"/>
                    <a:pt x="573" y="823"/>
                  </a:cubicBezTo>
                  <a:lnTo>
                    <a:pt x="430" y="823"/>
                  </a:lnTo>
                  <a:lnTo>
                    <a:pt x="430" y="222"/>
                  </a:lnTo>
                  <a:cubicBezTo>
                    <a:pt x="439" y="74"/>
                    <a:pt x="329" y="0"/>
                    <a:pt x="220"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12492;p81">
              <a:extLst>
                <a:ext uri="{FF2B5EF4-FFF2-40B4-BE49-F238E27FC236}">
                  <a16:creationId xmlns:a16="http://schemas.microsoft.com/office/drawing/2014/main" id="{655BEA9D-55C3-6842-4D9D-CE6A1F101D71}"/>
                </a:ext>
              </a:extLst>
            </p:cNvPr>
            <p:cNvSpPr/>
            <p:nvPr/>
          </p:nvSpPr>
          <p:spPr>
            <a:xfrm>
              <a:off x="1019256" y="3961822"/>
              <a:ext cx="29249" cy="75203"/>
            </a:xfrm>
            <a:custGeom>
              <a:avLst/>
              <a:gdLst/>
              <a:ahLst/>
              <a:cxnLst/>
              <a:rect l="l" t="t" r="r" b="b"/>
              <a:pathLst>
                <a:path w="1117" h="2872" extrusionOk="0">
                  <a:moveTo>
                    <a:pt x="0" y="0"/>
                  </a:moveTo>
                  <a:lnTo>
                    <a:pt x="0" y="678"/>
                  </a:lnTo>
                  <a:lnTo>
                    <a:pt x="181" y="1164"/>
                  </a:lnTo>
                  <a:lnTo>
                    <a:pt x="0" y="2872"/>
                  </a:lnTo>
                  <a:lnTo>
                    <a:pt x="1116" y="2872"/>
                  </a:lnTo>
                  <a:lnTo>
                    <a:pt x="935" y="1164"/>
                  </a:lnTo>
                  <a:lnTo>
                    <a:pt x="1116" y="678"/>
                  </a:lnTo>
                  <a:lnTo>
                    <a:pt x="1116"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12493;p81">
              <a:extLst>
                <a:ext uri="{FF2B5EF4-FFF2-40B4-BE49-F238E27FC236}">
                  <a16:creationId xmlns:a16="http://schemas.microsoft.com/office/drawing/2014/main" id="{C73C7B61-96B5-3284-1DB1-FA7BF42E30D1}"/>
                </a:ext>
              </a:extLst>
            </p:cNvPr>
            <p:cNvSpPr/>
            <p:nvPr/>
          </p:nvSpPr>
          <p:spPr>
            <a:xfrm>
              <a:off x="1013259" y="3947316"/>
              <a:ext cx="20765" cy="39016"/>
            </a:xfrm>
            <a:custGeom>
              <a:avLst/>
              <a:gdLst/>
              <a:ahLst/>
              <a:cxnLst/>
              <a:rect l="l" t="t" r="r" b="b"/>
              <a:pathLst>
                <a:path w="793" h="1490" extrusionOk="0">
                  <a:moveTo>
                    <a:pt x="0" y="1"/>
                  </a:moveTo>
                  <a:lnTo>
                    <a:pt x="0" y="1489"/>
                  </a:lnTo>
                  <a:lnTo>
                    <a:pt x="792" y="554"/>
                  </a:lnTo>
                  <a:lnTo>
                    <a:pt x="0"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12494;p81">
              <a:extLst>
                <a:ext uri="{FF2B5EF4-FFF2-40B4-BE49-F238E27FC236}">
                  <a16:creationId xmlns:a16="http://schemas.microsoft.com/office/drawing/2014/main" id="{349E5D74-7A2D-7330-789D-33C685599293}"/>
                </a:ext>
              </a:extLst>
            </p:cNvPr>
            <p:cNvSpPr/>
            <p:nvPr/>
          </p:nvSpPr>
          <p:spPr>
            <a:xfrm>
              <a:off x="1033736" y="3947316"/>
              <a:ext cx="20765" cy="39016"/>
            </a:xfrm>
            <a:custGeom>
              <a:avLst/>
              <a:gdLst/>
              <a:ahLst/>
              <a:cxnLst/>
              <a:rect l="l" t="t" r="r" b="b"/>
              <a:pathLst>
                <a:path w="793" h="1490" extrusionOk="0">
                  <a:moveTo>
                    <a:pt x="792" y="1"/>
                  </a:moveTo>
                  <a:lnTo>
                    <a:pt x="1" y="554"/>
                  </a:lnTo>
                  <a:lnTo>
                    <a:pt x="792" y="1489"/>
                  </a:lnTo>
                  <a:lnTo>
                    <a:pt x="792"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12495;p81">
              <a:extLst>
                <a:ext uri="{FF2B5EF4-FFF2-40B4-BE49-F238E27FC236}">
                  <a16:creationId xmlns:a16="http://schemas.microsoft.com/office/drawing/2014/main" id="{85600A87-7B84-19C1-F5C7-C10F14CC4F88}"/>
                </a:ext>
              </a:extLst>
            </p:cNvPr>
            <p:cNvSpPr/>
            <p:nvPr/>
          </p:nvSpPr>
          <p:spPr>
            <a:xfrm>
              <a:off x="928813" y="3947316"/>
              <a:ext cx="84473" cy="89710"/>
            </a:xfrm>
            <a:custGeom>
              <a:avLst/>
              <a:gdLst/>
              <a:ahLst/>
              <a:cxnLst/>
              <a:rect l="l" t="t" r="r" b="b"/>
              <a:pathLst>
                <a:path w="3226" h="3426" extrusionOk="0">
                  <a:moveTo>
                    <a:pt x="3225" y="1"/>
                  </a:moveTo>
                  <a:lnTo>
                    <a:pt x="2224" y="325"/>
                  </a:lnTo>
                  <a:lnTo>
                    <a:pt x="1432" y="573"/>
                  </a:lnTo>
                  <a:cubicBezTo>
                    <a:pt x="583" y="850"/>
                    <a:pt x="1" y="1651"/>
                    <a:pt x="10" y="2548"/>
                  </a:cubicBezTo>
                  <a:lnTo>
                    <a:pt x="10" y="3216"/>
                  </a:lnTo>
                  <a:cubicBezTo>
                    <a:pt x="10" y="3330"/>
                    <a:pt x="106" y="3426"/>
                    <a:pt x="220" y="3426"/>
                  </a:cubicBezTo>
                  <a:lnTo>
                    <a:pt x="3225" y="3426"/>
                  </a:lnTo>
                  <a:lnTo>
                    <a:pt x="3225"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12496;p81">
              <a:extLst>
                <a:ext uri="{FF2B5EF4-FFF2-40B4-BE49-F238E27FC236}">
                  <a16:creationId xmlns:a16="http://schemas.microsoft.com/office/drawing/2014/main" id="{51C7CA4E-BF70-4DDA-1224-E4C7C0403EE8}"/>
                </a:ext>
              </a:extLst>
            </p:cNvPr>
            <p:cNvSpPr/>
            <p:nvPr/>
          </p:nvSpPr>
          <p:spPr>
            <a:xfrm>
              <a:off x="928813" y="3955826"/>
              <a:ext cx="58497" cy="81200"/>
            </a:xfrm>
            <a:custGeom>
              <a:avLst/>
              <a:gdLst/>
              <a:ahLst/>
              <a:cxnLst/>
              <a:rect l="l" t="t" r="r" b="b"/>
              <a:pathLst>
                <a:path w="2234" h="3101" extrusionOk="0">
                  <a:moveTo>
                    <a:pt x="2233" y="0"/>
                  </a:moveTo>
                  <a:lnTo>
                    <a:pt x="1432" y="248"/>
                  </a:lnTo>
                  <a:cubicBezTo>
                    <a:pt x="583" y="525"/>
                    <a:pt x="1" y="1326"/>
                    <a:pt x="10" y="2223"/>
                  </a:cubicBezTo>
                  <a:lnTo>
                    <a:pt x="10" y="2891"/>
                  </a:lnTo>
                  <a:cubicBezTo>
                    <a:pt x="10" y="3005"/>
                    <a:pt x="106" y="3101"/>
                    <a:pt x="220" y="3101"/>
                  </a:cubicBezTo>
                  <a:lnTo>
                    <a:pt x="525" y="3101"/>
                  </a:lnTo>
                  <a:lnTo>
                    <a:pt x="525" y="2223"/>
                  </a:lnTo>
                  <a:cubicBezTo>
                    <a:pt x="525" y="1326"/>
                    <a:pt x="964" y="525"/>
                    <a:pt x="1623" y="248"/>
                  </a:cubicBezTo>
                  <a:lnTo>
                    <a:pt x="2233"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12497;p81">
              <a:extLst>
                <a:ext uri="{FF2B5EF4-FFF2-40B4-BE49-F238E27FC236}">
                  <a16:creationId xmlns:a16="http://schemas.microsoft.com/office/drawing/2014/main" id="{AEDA8602-E43D-7F3B-74EB-BB1ED7607DC4}"/>
                </a:ext>
              </a:extLst>
            </p:cNvPr>
            <p:cNvSpPr/>
            <p:nvPr/>
          </p:nvSpPr>
          <p:spPr>
            <a:xfrm>
              <a:off x="1054474" y="3947316"/>
              <a:ext cx="84211" cy="89710"/>
            </a:xfrm>
            <a:custGeom>
              <a:avLst/>
              <a:gdLst/>
              <a:ahLst/>
              <a:cxnLst/>
              <a:rect l="l" t="t" r="r" b="b"/>
              <a:pathLst>
                <a:path w="3216" h="3426" extrusionOk="0">
                  <a:moveTo>
                    <a:pt x="0" y="1"/>
                  </a:moveTo>
                  <a:lnTo>
                    <a:pt x="0" y="3426"/>
                  </a:lnTo>
                  <a:lnTo>
                    <a:pt x="3005" y="3426"/>
                  </a:lnTo>
                  <a:cubicBezTo>
                    <a:pt x="3120" y="3426"/>
                    <a:pt x="3215" y="3330"/>
                    <a:pt x="3215" y="3216"/>
                  </a:cubicBezTo>
                  <a:lnTo>
                    <a:pt x="3215" y="2548"/>
                  </a:lnTo>
                  <a:cubicBezTo>
                    <a:pt x="3215" y="1642"/>
                    <a:pt x="2643" y="850"/>
                    <a:pt x="1784" y="573"/>
                  </a:cubicBezTo>
                  <a:lnTo>
                    <a:pt x="1355" y="440"/>
                  </a:lnTo>
                  <a:lnTo>
                    <a:pt x="0"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12498;p81">
              <a:extLst>
                <a:ext uri="{FF2B5EF4-FFF2-40B4-BE49-F238E27FC236}">
                  <a16:creationId xmlns:a16="http://schemas.microsoft.com/office/drawing/2014/main" id="{F4747EAB-C660-A877-42D7-9E40590ADC3E}"/>
                </a:ext>
              </a:extLst>
            </p:cNvPr>
            <p:cNvSpPr/>
            <p:nvPr/>
          </p:nvSpPr>
          <p:spPr>
            <a:xfrm>
              <a:off x="1089955" y="3958811"/>
              <a:ext cx="48730" cy="78215"/>
            </a:xfrm>
            <a:custGeom>
              <a:avLst/>
              <a:gdLst/>
              <a:ahLst/>
              <a:cxnLst/>
              <a:rect l="l" t="t" r="r" b="b"/>
              <a:pathLst>
                <a:path w="1861" h="2987" extrusionOk="0">
                  <a:moveTo>
                    <a:pt x="0" y="1"/>
                  </a:moveTo>
                  <a:lnTo>
                    <a:pt x="334" y="134"/>
                  </a:lnTo>
                  <a:cubicBezTo>
                    <a:pt x="983" y="411"/>
                    <a:pt x="1431" y="1203"/>
                    <a:pt x="1431" y="2109"/>
                  </a:cubicBezTo>
                  <a:lnTo>
                    <a:pt x="1431" y="2987"/>
                  </a:lnTo>
                  <a:lnTo>
                    <a:pt x="1650" y="2987"/>
                  </a:lnTo>
                  <a:cubicBezTo>
                    <a:pt x="1765" y="2987"/>
                    <a:pt x="1860" y="2891"/>
                    <a:pt x="1860" y="2777"/>
                  </a:cubicBezTo>
                  <a:lnTo>
                    <a:pt x="1860" y="2109"/>
                  </a:lnTo>
                  <a:cubicBezTo>
                    <a:pt x="1860" y="1203"/>
                    <a:pt x="1288" y="411"/>
                    <a:pt x="429" y="134"/>
                  </a:cubicBezTo>
                  <a:lnTo>
                    <a:pt x="0"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11346;p80">
            <a:extLst>
              <a:ext uri="{FF2B5EF4-FFF2-40B4-BE49-F238E27FC236}">
                <a16:creationId xmlns:a16="http://schemas.microsoft.com/office/drawing/2014/main" id="{0A284840-392B-0B38-F132-E03115E5DDD8}"/>
              </a:ext>
            </a:extLst>
          </p:cNvPr>
          <p:cNvGrpSpPr/>
          <p:nvPr/>
        </p:nvGrpSpPr>
        <p:grpSpPr>
          <a:xfrm>
            <a:off x="384820" y="4065118"/>
            <a:ext cx="580133" cy="593645"/>
            <a:chOff x="7541469" y="3793455"/>
            <a:chExt cx="407897" cy="328985"/>
          </a:xfrm>
          <a:solidFill>
            <a:schemeClr val="bg1"/>
          </a:solidFill>
        </p:grpSpPr>
        <p:sp>
          <p:nvSpPr>
            <p:cNvPr id="412" name="Google Shape;11347;p80">
              <a:extLst>
                <a:ext uri="{FF2B5EF4-FFF2-40B4-BE49-F238E27FC236}">
                  <a16:creationId xmlns:a16="http://schemas.microsoft.com/office/drawing/2014/main" id="{AFFD8FF5-09E4-7502-B694-6A6650E11BFE}"/>
                </a:ext>
              </a:extLst>
            </p:cNvPr>
            <p:cNvSpPr/>
            <p:nvPr/>
          </p:nvSpPr>
          <p:spPr>
            <a:xfrm>
              <a:off x="7541469" y="3819820"/>
              <a:ext cx="407897" cy="302620"/>
            </a:xfrm>
            <a:custGeom>
              <a:avLst/>
              <a:gdLst/>
              <a:ahLst/>
              <a:cxnLst/>
              <a:rect l="l" t="t" r="r" b="b"/>
              <a:pathLst>
                <a:path w="15533" h="11524" extrusionOk="0">
                  <a:moveTo>
                    <a:pt x="14794" y="1"/>
                  </a:moveTo>
                  <a:cubicBezTo>
                    <a:pt x="14788" y="1"/>
                    <a:pt x="14783" y="1"/>
                    <a:pt x="14777" y="1"/>
                  </a:cubicBezTo>
                  <a:lnTo>
                    <a:pt x="747" y="1"/>
                  </a:lnTo>
                  <a:cubicBezTo>
                    <a:pt x="335" y="1"/>
                    <a:pt x="0" y="336"/>
                    <a:pt x="0" y="747"/>
                  </a:cubicBezTo>
                  <a:lnTo>
                    <a:pt x="0" y="10768"/>
                  </a:lnTo>
                  <a:cubicBezTo>
                    <a:pt x="0" y="11179"/>
                    <a:pt x="335" y="11514"/>
                    <a:pt x="747" y="11524"/>
                  </a:cubicBezTo>
                  <a:lnTo>
                    <a:pt x="14777" y="11524"/>
                  </a:lnTo>
                  <a:cubicBezTo>
                    <a:pt x="15198" y="11524"/>
                    <a:pt x="15533" y="11179"/>
                    <a:pt x="15533" y="10768"/>
                  </a:cubicBezTo>
                  <a:lnTo>
                    <a:pt x="15533" y="747"/>
                  </a:lnTo>
                  <a:cubicBezTo>
                    <a:pt x="15533" y="342"/>
                    <a:pt x="15207" y="1"/>
                    <a:pt x="14794"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11348;p80">
              <a:extLst>
                <a:ext uri="{FF2B5EF4-FFF2-40B4-BE49-F238E27FC236}">
                  <a16:creationId xmlns:a16="http://schemas.microsoft.com/office/drawing/2014/main" id="{D208D0F6-0E5E-7BED-737E-71126A2DE197}"/>
                </a:ext>
              </a:extLst>
            </p:cNvPr>
            <p:cNvSpPr/>
            <p:nvPr/>
          </p:nvSpPr>
          <p:spPr>
            <a:xfrm>
              <a:off x="7541469" y="3819820"/>
              <a:ext cx="407897" cy="39495"/>
            </a:xfrm>
            <a:custGeom>
              <a:avLst/>
              <a:gdLst/>
              <a:ahLst/>
              <a:cxnLst/>
              <a:rect l="l" t="t" r="r" b="b"/>
              <a:pathLst>
                <a:path w="15533" h="1504" extrusionOk="0">
                  <a:moveTo>
                    <a:pt x="14794" y="1"/>
                  </a:moveTo>
                  <a:cubicBezTo>
                    <a:pt x="14788" y="1"/>
                    <a:pt x="14783" y="1"/>
                    <a:pt x="14777" y="1"/>
                  </a:cubicBezTo>
                  <a:lnTo>
                    <a:pt x="747" y="1"/>
                  </a:lnTo>
                  <a:cubicBezTo>
                    <a:pt x="335" y="1"/>
                    <a:pt x="0" y="336"/>
                    <a:pt x="0" y="747"/>
                  </a:cubicBezTo>
                  <a:lnTo>
                    <a:pt x="0" y="1504"/>
                  </a:lnTo>
                  <a:lnTo>
                    <a:pt x="15533" y="1504"/>
                  </a:lnTo>
                  <a:lnTo>
                    <a:pt x="15533" y="747"/>
                  </a:lnTo>
                  <a:cubicBezTo>
                    <a:pt x="15533" y="342"/>
                    <a:pt x="15207" y="1"/>
                    <a:pt x="14794"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11349;p80">
              <a:extLst>
                <a:ext uri="{FF2B5EF4-FFF2-40B4-BE49-F238E27FC236}">
                  <a16:creationId xmlns:a16="http://schemas.microsoft.com/office/drawing/2014/main" id="{7D328359-500E-E5ED-E0AA-32881C3F777E}"/>
                </a:ext>
              </a:extLst>
            </p:cNvPr>
            <p:cNvSpPr/>
            <p:nvPr/>
          </p:nvSpPr>
          <p:spPr>
            <a:xfrm>
              <a:off x="7567860" y="3819846"/>
              <a:ext cx="52546" cy="26155"/>
            </a:xfrm>
            <a:custGeom>
              <a:avLst/>
              <a:gdLst/>
              <a:ahLst/>
              <a:cxnLst/>
              <a:rect l="l" t="t" r="r" b="b"/>
              <a:pathLst>
                <a:path w="2001" h="996" extrusionOk="0">
                  <a:moveTo>
                    <a:pt x="0" y="0"/>
                  </a:moveTo>
                  <a:lnTo>
                    <a:pt x="0" y="249"/>
                  </a:lnTo>
                  <a:cubicBezTo>
                    <a:pt x="0" y="660"/>
                    <a:pt x="335" y="995"/>
                    <a:pt x="747" y="995"/>
                  </a:cubicBezTo>
                  <a:lnTo>
                    <a:pt x="1254" y="995"/>
                  </a:lnTo>
                  <a:cubicBezTo>
                    <a:pt x="1665" y="995"/>
                    <a:pt x="2000" y="660"/>
                    <a:pt x="2000" y="249"/>
                  </a:cubicBezTo>
                  <a:lnTo>
                    <a:pt x="2000"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11350;p80">
              <a:extLst>
                <a:ext uri="{FF2B5EF4-FFF2-40B4-BE49-F238E27FC236}">
                  <a16:creationId xmlns:a16="http://schemas.microsoft.com/office/drawing/2014/main" id="{5DD4213A-114A-B4C1-7A54-ED60D967D67A}"/>
                </a:ext>
              </a:extLst>
            </p:cNvPr>
            <p:cNvSpPr/>
            <p:nvPr/>
          </p:nvSpPr>
          <p:spPr>
            <a:xfrm>
              <a:off x="7870428" y="3819846"/>
              <a:ext cx="52573" cy="26155"/>
            </a:xfrm>
            <a:custGeom>
              <a:avLst/>
              <a:gdLst/>
              <a:ahLst/>
              <a:cxnLst/>
              <a:rect l="l" t="t" r="r" b="b"/>
              <a:pathLst>
                <a:path w="2002" h="996" extrusionOk="0">
                  <a:moveTo>
                    <a:pt x="1" y="0"/>
                  </a:moveTo>
                  <a:lnTo>
                    <a:pt x="1" y="249"/>
                  </a:lnTo>
                  <a:cubicBezTo>
                    <a:pt x="1" y="660"/>
                    <a:pt x="336" y="995"/>
                    <a:pt x="747" y="995"/>
                  </a:cubicBezTo>
                  <a:lnTo>
                    <a:pt x="1255" y="995"/>
                  </a:lnTo>
                  <a:cubicBezTo>
                    <a:pt x="1666" y="995"/>
                    <a:pt x="2001" y="660"/>
                    <a:pt x="2001" y="249"/>
                  </a:cubicBezTo>
                  <a:lnTo>
                    <a:pt x="2001"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11351;p80">
              <a:extLst>
                <a:ext uri="{FF2B5EF4-FFF2-40B4-BE49-F238E27FC236}">
                  <a16:creationId xmlns:a16="http://schemas.microsoft.com/office/drawing/2014/main" id="{5AF28C98-C636-AAD9-7739-E1CB85D89B15}"/>
                </a:ext>
              </a:extLst>
            </p:cNvPr>
            <p:cNvSpPr/>
            <p:nvPr/>
          </p:nvSpPr>
          <p:spPr>
            <a:xfrm>
              <a:off x="7580912" y="3793455"/>
              <a:ext cx="26418" cy="39469"/>
            </a:xfrm>
            <a:custGeom>
              <a:avLst/>
              <a:gdLst/>
              <a:ahLst/>
              <a:cxnLst/>
              <a:rect l="l" t="t" r="r" b="b"/>
              <a:pathLst>
                <a:path w="1006" h="1503" extrusionOk="0">
                  <a:moveTo>
                    <a:pt x="250" y="0"/>
                  </a:moveTo>
                  <a:cubicBezTo>
                    <a:pt x="116" y="0"/>
                    <a:pt x="1" y="105"/>
                    <a:pt x="1" y="249"/>
                  </a:cubicBezTo>
                  <a:lnTo>
                    <a:pt x="1" y="1254"/>
                  </a:lnTo>
                  <a:cubicBezTo>
                    <a:pt x="1" y="1388"/>
                    <a:pt x="116" y="1503"/>
                    <a:pt x="250" y="1503"/>
                  </a:cubicBezTo>
                  <a:lnTo>
                    <a:pt x="757" y="1503"/>
                  </a:lnTo>
                  <a:cubicBezTo>
                    <a:pt x="891" y="1503"/>
                    <a:pt x="1006" y="1388"/>
                    <a:pt x="1006" y="1254"/>
                  </a:cubicBezTo>
                  <a:lnTo>
                    <a:pt x="1006" y="249"/>
                  </a:lnTo>
                  <a:cubicBezTo>
                    <a:pt x="1006" y="105"/>
                    <a:pt x="891" y="0"/>
                    <a:pt x="75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11352;p80">
              <a:extLst>
                <a:ext uri="{FF2B5EF4-FFF2-40B4-BE49-F238E27FC236}">
                  <a16:creationId xmlns:a16="http://schemas.microsoft.com/office/drawing/2014/main" id="{C52BE312-4C71-3396-3810-246A3252B608}"/>
                </a:ext>
              </a:extLst>
            </p:cNvPr>
            <p:cNvSpPr/>
            <p:nvPr/>
          </p:nvSpPr>
          <p:spPr>
            <a:xfrm>
              <a:off x="7580912" y="3793455"/>
              <a:ext cx="26418" cy="19616"/>
            </a:xfrm>
            <a:custGeom>
              <a:avLst/>
              <a:gdLst/>
              <a:ahLst/>
              <a:cxnLst/>
              <a:rect l="l" t="t" r="r" b="b"/>
              <a:pathLst>
                <a:path w="1006" h="747" extrusionOk="0">
                  <a:moveTo>
                    <a:pt x="250" y="0"/>
                  </a:moveTo>
                  <a:cubicBezTo>
                    <a:pt x="116" y="0"/>
                    <a:pt x="1" y="115"/>
                    <a:pt x="1" y="249"/>
                  </a:cubicBezTo>
                  <a:lnTo>
                    <a:pt x="1" y="498"/>
                  </a:lnTo>
                  <a:cubicBezTo>
                    <a:pt x="1" y="641"/>
                    <a:pt x="116" y="747"/>
                    <a:pt x="250" y="747"/>
                  </a:cubicBezTo>
                  <a:lnTo>
                    <a:pt x="757" y="747"/>
                  </a:lnTo>
                  <a:cubicBezTo>
                    <a:pt x="891" y="747"/>
                    <a:pt x="1006" y="641"/>
                    <a:pt x="1006" y="498"/>
                  </a:cubicBezTo>
                  <a:lnTo>
                    <a:pt x="1006" y="249"/>
                  </a:lnTo>
                  <a:cubicBezTo>
                    <a:pt x="1006" y="115"/>
                    <a:pt x="891" y="0"/>
                    <a:pt x="75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11353;p80">
              <a:extLst>
                <a:ext uri="{FF2B5EF4-FFF2-40B4-BE49-F238E27FC236}">
                  <a16:creationId xmlns:a16="http://schemas.microsoft.com/office/drawing/2014/main" id="{D4EE32EF-3CD0-7933-A0CD-571738162F4B}"/>
                </a:ext>
              </a:extLst>
            </p:cNvPr>
            <p:cNvSpPr/>
            <p:nvPr/>
          </p:nvSpPr>
          <p:spPr>
            <a:xfrm>
              <a:off x="7883506" y="3793455"/>
              <a:ext cx="26418" cy="39469"/>
            </a:xfrm>
            <a:custGeom>
              <a:avLst/>
              <a:gdLst/>
              <a:ahLst/>
              <a:cxnLst/>
              <a:rect l="l" t="t" r="r" b="b"/>
              <a:pathLst>
                <a:path w="1006" h="1503" extrusionOk="0">
                  <a:moveTo>
                    <a:pt x="249" y="0"/>
                  </a:moveTo>
                  <a:cubicBezTo>
                    <a:pt x="115" y="0"/>
                    <a:pt x="1" y="105"/>
                    <a:pt x="1" y="249"/>
                  </a:cubicBezTo>
                  <a:lnTo>
                    <a:pt x="1" y="1254"/>
                  </a:lnTo>
                  <a:cubicBezTo>
                    <a:pt x="1" y="1388"/>
                    <a:pt x="115" y="1503"/>
                    <a:pt x="249" y="1503"/>
                  </a:cubicBezTo>
                  <a:lnTo>
                    <a:pt x="757" y="1503"/>
                  </a:lnTo>
                  <a:cubicBezTo>
                    <a:pt x="891" y="1503"/>
                    <a:pt x="1005" y="1388"/>
                    <a:pt x="1005" y="1254"/>
                  </a:cubicBezTo>
                  <a:lnTo>
                    <a:pt x="1005" y="249"/>
                  </a:lnTo>
                  <a:cubicBezTo>
                    <a:pt x="1005" y="105"/>
                    <a:pt x="891" y="0"/>
                    <a:pt x="75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11354;p80">
              <a:extLst>
                <a:ext uri="{FF2B5EF4-FFF2-40B4-BE49-F238E27FC236}">
                  <a16:creationId xmlns:a16="http://schemas.microsoft.com/office/drawing/2014/main" id="{67F5843B-FE6D-B071-4209-F8CC0FFAA8BA}"/>
                </a:ext>
              </a:extLst>
            </p:cNvPr>
            <p:cNvSpPr/>
            <p:nvPr/>
          </p:nvSpPr>
          <p:spPr>
            <a:xfrm>
              <a:off x="7883506" y="3793455"/>
              <a:ext cx="26418" cy="19616"/>
            </a:xfrm>
            <a:custGeom>
              <a:avLst/>
              <a:gdLst/>
              <a:ahLst/>
              <a:cxnLst/>
              <a:rect l="l" t="t" r="r" b="b"/>
              <a:pathLst>
                <a:path w="1006" h="747" extrusionOk="0">
                  <a:moveTo>
                    <a:pt x="249" y="0"/>
                  </a:moveTo>
                  <a:cubicBezTo>
                    <a:pt x="115" y="0"/>
                    <a:pt x="1" y="115"/>
                    <a:pt x="1" y="249"/>
                  </a:cubicBezTo>
                  <a:lnTo>
                    <a:pt x="1" y="498"/>
                  </a:lnTo>
                  <a:cubicBezTo>
                    <a:pt x="1" y="641"/>
                    <a:pt x="115" y="747"/>
                    <a:pt x="249" y="747"/>
                  </a:cubicBezTo>
                  <a:lnTo>
                    <a:pt x="757" y="747"/>
                  </a:lnTo>
                  <a:cubicBezTo>
                    <a:pt x="891" y="747"/>
                    <a:pt x="1005" y="641"/>
                    <a:pt x="1005" y="498"/>
                  </a:cubicBezTo>
                  <a:lnTo>
                    <a:pt x="1005" y="249"/>
                  </a:lnTo>
                  <a:cubicBezTo>
                    <a:pt x="1005" y="115"/>
                    <a:pt x="891" y="0"/>
                    <a:pt x="75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11355;p80">
              <a:extLst>
                <a:ext uri="{FF2B5EF4-FFF2-40B4-BE49-F238E27FC236}">
                  <a16:creationId xmlns:a16="http://schemas.microsoft.com/office/drawing/2014/main" id="{F2548F6A-F2DA-CBD5-1A28-81D757CAFB56}"/>
                </a:ext>
              </a:extLst>
            </p:cNvPr>
            <p:cNvSpPr/>
            <p:nvPr/>
          </p:nvSpPr>
          <p:spPr>
            <a:xfrm>
              <a:off x="7541469" y="3859289"/>
              <a:ext cx="407897" cy="13104"/>
            </a:xfrm>
            <a:custGeom>
              <a:avLst/>
              <a:gdLst/>
              <a:ahLst/>
              <a:cxnLst/>
              <a:rect l="l" t="t" r="r" b="b"/>
              <a:pathLst>
                <a:path w="15533" h="499" extrusionOk="0">
                  <a:moveTo>
                    <a:pt x="0" y="1"/>
                  </a:moveTo>
                  <a:lnTo>
                    <a:pt x="0" y="498"/>
                  </a:lnTo>
                  <a:lnTo>
                    <a:pt x="15533" y="498"/>
                  </a:lnTo>
                  <a:lnTo>
                    <a:pt x="15533"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11356;p80">
              <a:extLst>
                <a:ext uri="{FF2B5EF4-FFF2-40B4-BE49-F238E27FC236}">
                  <a16:creationId xmlns:a16="http://schemas.microsoft.com/office/drawing/2014/main" id="{A8FDE284-BF14-0751-1871-1272BEF69749}"/>
                </a:ext>
              </a:extLst>
            </p:cNvPr>
            <p:cNvSpPr/>
            <p:nvPr/>
          </p:nvSpPr>
          <p:spPr>
            <a:xfrm>
              <a:off x="7580912" y="3898758"/>
              <a:ext cx="52573" cy="26155"/>
            </a:xfrm>
            <a:custGeom>
              <a:avLst/>
              <a:gdLst/>
              <a:ahLst/>
              <a:cxnLst/>
              <a:rect l="l" t="t" r="r" b="b"/>
              <a:pathLst>
                <a:path w="2002" h="996" extrusionOk="0">
                  <a:moveTo>
                    <a:pt x="250" y="0"/>
                  </a:moveTo>
                  <a:cubicBezTo>
                    <a:pt x="116" y="0"/>
                    <a:pt x="1" y="105"/>
                    <a:pt x="1" y="249"/>
                  </a:cubicBezTo>
                  <a:lnTo>
                    <a:pt x="1" y="747"/>
                  </a:lnTo>
                  <a:cubicBezTo>
                    <a:pt x="1" y="890"/>
                    <a:pt x="116" y="995"/>
                    <a:pt x="250" y="995"/>
                  </a:cubicBezTo>
                  <a:lnTo>
                    <a:pt x="1752" y="995"/>
                  </a:lnTo>
                  <a:cubicBezTo>
                    <a:pt x="1896" y="995"/>
                    <a:pt x="2001" y="890"/>
                    <a:pt x="2001" y="747"/>
                  </a:cubicBezTo>
                  <a:lnTo>
                    <a:pt x="2001" y="249"/>
                  </a:lnTo>
                  <a:cubicBezTo>
                    <a:pt x="2001" y="105"/>
                    <a:pt x="188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11357;p80">
              <a:extLst>
                <a:ext uri="{FF2B5EF4-FFF2-40B4-BE49-F238E27FC236}">
                  <a16:creationId xmlns:a16="http://schemas.microsoft.com/office/drawing/2014/main" id="{108EF792-3A5F-37F2-8230-DC9F94E80712}"/>
                </a:ext>
              </a:extLst>
            </p:cNvPr>
            <p:cNvSpPr/>
            <p:nvPr/>
          </p:nvSpPr>
          <p:spPr>
            <a:xfrm>
              <a:off x="7580912" y="3951278"/>
              <a:ext cx="52573" cy="26418"/>
            </a:xfrm>
            <a:custGeom>
              <a:avLst/>
              <a:gdLst/>
              <a:ahLst/>
              <a:cxnLst/>
              <a:rect l="l" t="t" r="r" b="b"/>
              <a:pathLst>
                <a:path w="2002" h="1006" extrusionOk="0">
                  <a:moveTo>
                    <a:pt x="250" y="0"/>
                  </a:moveTo>
                  <a:cubicBezTo>
                    <a:pt x="116" y="0"/>
                    <a:pt x="1" y="115"/>
                    <a:pt x="1" y="249"/>
                  </a:cubicBezTo>
                  <a:lnTo>
                    <a:pt x="1" y="756"/>
                  </a:lnTo>
                  <a:cubicBezTo>
                    <a:pt x="1" y="890"/>
                    <a:pt x="116" y="1005"/>
                    <a:pt x="250" y="1005"/>
                  </a:cubicBezTo>
                  <a:lnTo>
                    <a:pt x="1752" y="1005"/>
                  </a:lnTo>
                  <a:cubicBezTo>
                    <a:pt x="1896" y="1005"/>
                    <a:pt x="2001" y="890"/>
                    <a:pt x="2001" y="756"/>
                  </a:cubicBezTo>
                  <a:lnTo>
                    <a:pt x="2001" y="249"/>
                  </a:lnTo>
                  <a:cubicBezTo>
                    <a:pt x="2001" y="115"/>
                    <a:pt x="188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11358;p80">
              <a:extLst>
                <a:ext uri="{FF2B5EF4-FFF2-40B4-BE49-F238E27FC236}">
                  <a16:creationId xmlns:a16="http://schemas.microsoft.com/office/drawing/2014/main" id="{349753BF-17B1-CB8B-A121-5D69B7961DA4}"/>
                </a:ext>
              </a:extLst>
            </p:cNvPr>
            <p:cNvSpPr/>
            <p:nvPr/>
          </p:nvSpPr>
          <p:spPr>
            <a:xfrm>
              <a:off x="7580912" y="4004060"/>
              <a:ext cx="52573" cy="26155"/>
            </a:xfrm>
            <a:custGeom>
              <a:avLst/>
              <a:gdLst/>
              <a:ahLst/>
              <a:cxnLst/>
              <a:rect l="l" t="t" r="r" b="b"/>
              <a:pathLst>
                <a:path w="2002" h="996" extrusionOk="0">
                  <a:moveTo>
                    <a:pt x="250" y="0"/>
                  </a:moveTo>
                  <a:cubicBezTo>
                    <a:pt x="116" y="0"/>
                    <a:pt x="1" y="105"/>
                    <a:pt x="1" y="249"/>
                  </a:cubicBezTo>
                  <a:lnTo>
                    <a:pt x="1" y="746"/>
                  </a:lnTo>
                  <a:cubicBezTo>
                    <a:pt x="1" y="880"/>
                    <a:pt x="116" y="995"/>
                    <a:pt x="250" y="995"/>
                  </a:cubicBezTo>
                  <a:lnTo>
                    <a:pt x="1752" y="995"/>
                  </a:lnTo>
                  <a:cubicBezTo>
                    <a:pt x="1896" y="995"/>
                    <a:pt x="2001" y="880"/>
                    <a:pt x="2001" y="746"/>
                  </a:cubicBezTo>
                  <a:lnTo>
                    <a:pt x="2001" y="249"/>
                  </a:lnTo>
                  <a:cubicBezTo>
                    <a:pt x="2001" y="105"/>
                    <a:pt x="188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11359;p80">
              <a:extLst>
                <a:ext uri="{FF2B5EF4-FFF2-40B4-BE49-F238E27FC236}">
                  <a16:creationId xmlns:a16="http://schemas.microsoft.com/office/drawing/2014/main" id="{D1B0FAE1-55E2-2DD9-B099-C553279326F2}"/>
                </a:ext>
              </a:extLst>
            </p:cNvPr>
            <p:cNvSpPr/>
            <p:nvPr/>
          </p:nvSpPr>
          <p:spPr>
            <a:xfrm>
              <a:off x="7672900" y="4004060"/>
              <a:ext cx="52809" cy="26155"/>
            </a:xfrm>
            <a:custGeom>
              <a:avLst/>
              <a:gdLst/>
              <a:ahLst/>
              <a:cxnLst/>
              <a:rect l="l" t="t" r="r" b="b"/>
              <a:pathLst>
                <a:path w="2011" h="996" extrusionOk="0">
                  <a:moveTo>
                    <a:pt x="259" y="0"/>
                  </a:moveTo>
                  <a:cubicBezTo>
                    <a:pt x="115" y="0"/>
                    <a:pt x="1" y="105"/>
                    <a:pt x="1" y="249"/>
                  </a:cubicBezTo>
                  <a:lnTo>
                    <a:pt x="1" y="746"/>
                  </a:lnTo>
                  <a:cubicBezTo>
                    <a:pt x="1" y="880"/>
                    <a:pt x="115" y="995"/>
                    <a:pt x="259" y="995"/>
                  </a:cubicBezTo>
                  <a:lnTo>
                    <a:pt x="1752" y="995"/>
                  </a:lnTo>
                  <a:cubicBezTo>
                    <a:pt x="1896" y="995"/>
                    <a:pt x="2010" y="880"/>
                    <a:pt x="2010" y="746"/>
                  </a:cubicBezTo>
                  <a:lnTo>
                    <a:pt x="2010" y="249"/>
                  </a:lnTo>
                  <a:cubicBezTo>
                    <a:pt x="2010" y="105"/>
                    <a:pt x="189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11360;p80">
              <a:extLst>
                <a:ext uri="{FF2B5EF4-FFF2-40B4-BE49-F238E27FC236}">
                  <a16:creationId xmlns:a16="http://schemas.microsoft.com/office/drawing/2014/main" id="{163C8D0C-770B-2C56-76A2-C610F6F6528E}"/>
                </a:ext>
              </a:extLst>
            </p:cNvPr>
            <p:cNvSpPr/>
            <p:nvPr/>
          </p:nvSpPr>
          <p:spPr>
            <a:xfrm>
              <a:off x="7765126" y="4004060"/>
              <a:ext cx="52573" cy="26155"/>
            </a:xfrm>
            <a:custGeom>
              <a:avLst/>
              <a:gdLst/>
              <a:ahLst/>
              <a:cxnLst/>
              <a:rect l="l" t="t" r="r" b="b"/>
              <a:pathLst>
                <a:path w="2002" h="996" extrusionOk="0">
                  <a:moveTo>
                    <a:pt x="250" y="0"/>
                  </a:moveTo>
                  <a:cubicBezTo>
                    <a:pt x="116" y="0"/>
                    <a:pt x="1" y="105"/>
                    <a:pt x="1" y="249"/>
                  </a:cubicBezTo>
                  <a:lnTo>
                    <a:pt x="1" y="746"/>
                  </a:lnTo>
                  <a:cubicBezTo>
                    <a:pt x="1" y="880"/>
                    <a:pt x="116" y="995"/>
                    <a:pt x="250" y="995"/>
                  </a:cubicBezTo>
                  <a:lnTo>
                    <a:pt x="1752" y="995"/>
                  </a:lnTo>
                  <a:cubicBezTo>
                    <a:pt x="1886" y="995"/>
                    <a:pt x="2001" y="880"/>
                    <a:pt x="2001" y="746"/>
                  </a:cubicBezTo>
                  <a:lnTo>
                    <a:pt x="2001" y="249"/>
                  </a:lnTo>
                  <a:cubicBezTo>
                    <a:pt x="2001" y="105"/>
                    <a:pt x="188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11361;p80">
              <a:extLst>
                <a:ext uri="{FF2B5EF4-FFF2-40B4-BE49-F238E27FC236}">
                  <a16:creationId xmlns:a16="http://schemas.microsoft.com/office/drawing/2014/main" id="{C7591A29-3A85-B42F-143E-76844E5AD16A}"/>
                </a:ext>
              </a:extLst>
            </p:cNvPr>
            <p:cNvSpPr/>
            <p:nvPr/>
          </p:nvSpPr>
          <p:spPr>
            <a:xfrm>
              <a:off x="7672900" y="3951278"/>
              <a:ext cx="52809" cy="26418"/>
            </a:xfrm>
            <a:custGeom>
              <a:avLst/>
              <a:gdLst/>
              <a:ahLst/>
              <a:cxnLst/>
              <a:rect l="l" t="t" r="r" b="b"/>
              <a:pathLst>
                <a:path w="2011" h="1006" extrusionOk="0">
                  <a:moveTo>
                    <a:pt x="259" y="0"/>
                  </a:moveTo>
                  <a:cubicBezTo>
                    <a:pt x="115" y="0"/>
                    <a:pt x="1" y="115"/>
                    <a:pt x="1" y="249"/>
                  </a:cubicBezTo>
                  <a:lnTo>
                    <a:pt x="1" y="756"/>
                  </a:lnTo>
                  <a:cubicBezTo>
                    <a:pt x="1" y="890"/>
                    <a:pt x="115" y="1005"/>
                    <a:pt x="259" y="1005"/>
                  </a:cubicBezTo>
                  <a:lnTo>
                    <a:pt x="1752" y="1005"/>
                  </a:lnTo>
                  <a:cubicBezTo>
                    <a:pt x="1896" y="1005"/>
                    <a:pt x="2010" y="890"/>
                    <a:pt x="2010" y="756"/>
                  </a:cubicBezTo>
                  <a:lnTo>
                    <a:pt x="2010" y="249"/>
                  </a:lnTo>
                  <a:cubicBezTo>
                    <a:pt x="2010" y="115"/>
                    <a:pt x="189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11362;p80">
              <a:extLst>
                <a:ext uri="{FF2B5EF4-FFF2-40B4-BE49-F238E27FC236}">
                  <a16:creationId xmlns:a16="http://schemas.microsoft.com/office/drawing/2014/main" id="{1A88AB18-110C-7A74-CC0C-167B4A86AE95}"/>
                </a:ext>
              </a:extLst>
            </p:cNvPr>
            <p:cNvSpPr/>
            <p:nvPr/>
          </p:nvSpPr>
          <p:spPr>
            <a:xfrm>
              <a:off x="7580912" y="4056580"/>
              <a:ext cx="52573" cy="26418"/>
            </a:xfrm>
            <a:custGeom>
              <a:avLst/>
              <a:gdLst/>
              <a:ahLst/>
              <a:cxnLst/>
              <a:rect l="l" t="t" r="r" b="b"/>
              <a:pathLst>
                <a:path w="2002" h="1006" extrusionOk="0">
                  <a:moveTo>
                    <a:pt x="250" y="0"/>
                  </a:moveTo>
                  <a:cubicBezTo>
                    <a:pt x="116" y="0"/>
                    <a:pt x="1" y="115"/>
                    <a:pt x="1" y="249"/>
                  </a:cubicBezTo>
                  <a:lnTo>
                    <a:pt x="1" y="747"/>
                  </a:lnTo>
                  <a:cubicBezTo>
                    <a:pt x="1" y="890"/>
                    <a:pt x="116" y="1005"/>
                    <a:pt x="250" y="1005"/>
                  </a:cubicBezTo>
                  <a:lnTo>
                    <a:pt x="1752" y="1005"/>
                  </a:lnTo>
                  <a:cubicBezTo>
                    <a:pt x="1896" y="996"/>
                    <a:pt x="2001" y="890"/>
                    <a:pt x="2001" y="747"/>
                  </a:cubicBezTo>
                  <a:lnTo>
                    <a:pt x="2001" y="249"/>
                  </a:lnTo>
                  <a:cubicBezTo>
                    <a:pt x="2001" y="115"/>
                    <a:pt x="188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11363;p80">
              <a:extLst>
                <a:ext uri="{FF2B5EF4-FFF2-40B4-BE49-F238E27FC236}">
                  <a16:creationId xmlns:a16="http://schemas.microsoft.com/office/drawing/2014/main" id="{39A2971E-E5A6-9710-3D26-F84354E9134A}"/>
                </a:ext>
              </a:extLst>
            </p:cNvPr>
            <p:cNvSpPr/>
            <p:nvPr/>
          </p:nvSpPr>
          <p:spPr>
            <a:xfrm>
              <a:off x="7672900" y="3898758"/>
              <a:ext cx="52809" cy="26155"/>
            </a:xfrm>
            <a:custGeom>
              <a:avLst/>
              <a:gdLst/>
              <a:ahLst/>
              <a:cxnLst/>
              <a:rect l="l" t="t" r="r" b="b"/>
              <a:pathLst>
                <a:path w="2011" h="996" extrusionOk="0">
                  <a:moveTo>
                    <a:pt x="259" y="0"/>
                  </a:moveTo>
                  <a:cubicBezTo>
                    <a:pt x="115" y="0"/>
                    <a:pt x="1" y="105"/>
                    <a:pt x="1" y="249"/>
                  </a:cubicBezTo>
                  <a:lnTo>
                    <a:pt x="1" y="747"/>
                  </a:lnTo>
                  <a:cubicBezTo>
                    <a:pt x="1" y="890"/>
                    <a:pt x="115" y="995"/>
                    <a:pt x="259" y="995"/>
                  </a:cubicBezTo>
                  <a:lnTo>
                    <a:pt x="1752" y="995"/>
                  </a:lnTo>
                  <a:cubicBezTo>
                    <a:pt x="1896" y="995"/>
                    <a:pt x="2010" y="890"/>
                    <a:pt x="2010" y="747"/>
                  </a:cubicBezTo>
                  <a:lnTo>
                    <a:pt x="2010" y="249"/>
                  </a:lnTo>
                  <a:cubicBezTo>
                    <a:pt x="2010" y="105"/>
                    <a:pt x="189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11364;p80">
              <a:extLst>
                <a:ext uri="{FF2B5EF4-FFF2-40B4-BE49-F238E27FC236}">
                  <a16:creationId xmlns:a16="http://schemas.microsoft.com/office/drawing/2014/main" id="{00F9C587-7AB0-737C-0FDC-DDFB0B3897FC}"/>
                </a:ext>
              </a:extLst>
            </p:cNvPr>
            <p:cNvSpPr/>
            <p:nvPr/>
          </p:nvSpPr>
          <p:spPr>
            <a:xfrm>
              <a:off x="7672900" y="4056580"/>
              <a:ext cx="52809" cy="26418"/>
            </a:xfrm>
            <a:custGeom>
              <a:avLst/>
              <a:gdLst/>
              <a:ahLst/>
              <a:cxnLst/>
              <a:rect l="l" t="t" r="r" b="b"/>
              <a:pathLst>
                <a:path w="2011" h="1006" extrusionOk="0">
                  <a:moveTo>
                    <a:pt x="259" y="0"/>
                  </a:moveTo>
                  <a:cubicBezTo>
                    <a:pt x="115" y="0"/>
                    <a:pt x="1" y="115"/>
                    <a:pt x="1" y="249"/>
                  </a:cubicBezTo>
                  <a:lnTo>
                    <a:pt x="1" y="747"/>
                  </a:lnTo>
                  <a:cubicBezTo>
                    <a:pt x="1" y="890"/>
                    <a:pt x="115" y="1005"/>
                    <a:pt x="259" y="1005"/>
                  </a:cubicBezTo>
                  <a:lnTo>
                    <a:pt x="1752" y="1005"/>
                  </a:lnTo>
                  <a:cubicBezTo>
                    <a:pt x="1896" y="1005"/>
                    <a:pt x="2010" y="890"/>
                    <a:pt x="2010" y="747"/>
                  </a:cubicBezTo>
                  <a:lnTo>
                    <a:pt x="2010" y="249"/>
                  </a:lnTo>
                  <a:cubicBezTo>
                    <a:pt x="2010" y="115"/>
                    <a:pt x="189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11365;p80">
              <a:extLst>
                <a:ext uri="{FF2B5EF4-FFF2-40B4-BE49-F238E27FC236}">
                  <a16:creationId xmlns:a16="http://schemas.microsoft.com/office/drawing/2014/main" id="{843DFCDD-A83C-490C-533E-A8340B56EF83}"/>
                </a:ext>
              </a:extLst>
            </p:cNvPr>
            <p:cNvSpPr/>
            <p:nvPr/>
          </p:nvSpPr>
          <p:spPr>
            <a:xfrm>
              <a:off x="7857114" y="4004060"/>
              <a:ext cx="52809" cy="26155"/>
            </a:xfrm>
            <a:custGeom>
              <a:avLst/>
              <a:gdLst/>
              <a:ahLst/>
              <a:cxnLst/>
              <a:rect l="l" t="t" r="r" b="b"/>
              <a:pathLst>
                <a:path w="2011" h="996" extrusionOk="0">
                  <a:moveTo>
                    <a:pt x="259" y="0"/>
                  </a:moveTo>
                  <a:cubicBezTo>
                    <a:pt x="116" y="0"/>
                    <a:pt x="1" y="105"/>
                    <a:pt x="1" y="249"/>
                  </a:cubicBezTo>
                  <a:lnTo>
                    <a:pt x="1" y="746"/>
                  </a:lnTo>
                  <a:cubicBezTo>
                    <a:pt x="1" y="880"/>
                    <a:pt x="116" y="995"/>
                    <a:pt x="259" y="995"/>
                  </a:cubicBezTo>
                  <a:lnTo>
                    <a:pt x="1762" y="995"/>
                  </a:lnTo>
                  <a:cubicBezTo>
                    <a:pt x="1896" y="995"/>
                    <a:pt x="2010" y="880"/>
                    <a:pt x="2010" y="746"/>
                  </a:cubicBezTo>
                  <a:lnTo>
                    <a:pt x="2010" y="249"/>
                  </a:lnTo>
                  <a:cubicBezTo>
                    <a:pt x="2010" y="105"/>
                    <a:pt x="1896" y="0"/>
                    <a:pt x="176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11366;p80">
              <a:extLst>
                <a:ext uri="{FF2B5EF4-FFF2-40B4-BE49-F238E27FC236}">
                  <a16:creationId xmlns:a16="http://schemas.microsoft.com/office/drawing/2014/main" id="{781C4510-934C-D283-4DA0-EF9496F66BA8}"/>
                </a:ext>
              </a:extLst>
            </p:cNvPr>
            <p:cNvSpPr/>
            <p:nvPr/>
          </p:nvSpPr>
          <p:spPr>
            <a:xfrm>
              <a:off x="7857114" y="3898758"/>
              <a:ext cx="52809" cy="26155"/>
            </a:xfrm>
            <a:custGeom>
              <a:avLst/>
              <a:gdLst/>
              <a:ahLst/>
              <a:cxnLst/>
              <a:rect l="l" t="t" r="r" b="b"/>
              <a:pathLst>
                <a:path w="2011" h="996" extrusionOk="0">
                  <a:moveTo>
                    <a:pt x="259" y="0"/>
                  </a:moveTo>
                  <a:cubicBezTo>
                    <a:pt x="116" y="0"/>
                    <a:pt x="1" y="105"/>
                    <a:pt x="1" y="249"/>
                  </a:cubicBezTo>
                  <a:lnTo>
                    <a:pt x="1" y="747"/>
                  </a:lnTo>
                  <a:cubicBezTo>
                    <a:pt x="1" y="890"/>
                    <a:pt x="116" y="995"/>
                    <a:pt x="259" y="995"/>
                  </a:cubicBezTo>
                  <a:lnTo>
                    <a:pt x="1762" y="995"/>
                  </a:lnTo>
                  <a:cubicBezTo>
                    <a:pt x="1896" y="995"/>
                    <a:pt x="2010" y="890"/>
                    <a:pt x="2010" y="747"/>
                  </a:cubicBezTo>
                  <a:lnTo>
                    <a:pt x="2010" y="249"/>
                  </a:lnTo>
                  <a:cubicBezTo>
                    <a:pt x="2010" y="105"/>
                    <a:pt x="1896" y="0"/>
                    <a:pt x="176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11367;p80">
              <a:extLst>
                <a:ext uri="{FF2B5EF4-FFF2-40B4-BE49-F238E27FC236}">
                  <a16:creationId xmlns:a16="http://schemas.microsoft.com/office/drawing/2014/main" id="{EA0166C5-B009-971D-3A6F-8BEB33EC8AE7}"/>
                </a:ext>
              </a:extLst>
            </p:cNvPr>
            <p:cNvSpPr/>
            <p:nvPr/>
          </p:nvSpPr>
          <p:spPr>
            <a:xfrm>
              <a:off x="7857114" y="4056580"/>
              <a:ext cx="52809" cy="26418"/>
            </a:xfrm>
            <a:custGeom>
              <a:avLst/>
              <a:gdLst/>
              <a:ahLst/>
              <a:cxnLst/>
              <a:rect l="l" t="t" r="r" b="b"/>
              <a:pathLst>
                <a:path w="2011" h="1006" extrusionOk="0">
                  <a:moveTo>
                    <a:pt x="259" y="0"/>
                  </a:moveTo>
                  <a:cubicBezTo>
                    <a:pt x="116" y="0"/>
                    <a:pt x="1" y="115"/>
                    <a:pt x="1" y="249"/>
                  </a:cubicBezTo>
                  <a:lnTo>
                    <a:pt x="1" y="747"/>
                  </a:lnTo>
                  <a:cubicBezTo>
                    <a:pt x="1" y="890"/>
                    <a:pt x="116" y="1005"/>
                    <a:pt x="259" y="1005"/>
                  </a:cubicBezTo>
                  <a:lnTo>
                    <a:pt x="1762" y="1005"/>
                  </a:lnTo>
                  <a:cubicBezTo>
                    <a:pt x="1896" y="1005"/>
                    <a:pt x="2010" y="890"/>
                    <a:pt x="2010" y="747"/>
                  </a:cubicBezTo>
                  <a:lnTo>
                    <a:pt x="2010" y="249"/>
                  </a:lnTo>
                  <a:cubicBezTo>
                    <a:pt x="2010" y="115"/>
                    <a:pt x="1896" y="0"/>
                    <a:pt x="176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11368;p80">
              <a:extLst>
                <a:ext uri="{FF2B5EF4-FFF2-40B4-BE49-F238E27FC236}">
                  <a16:creationId xmlns:a16="http://schemas.microsoft.com/office/drawing/2014/main" id="{1351329A-039D-5C6B-6DDD-3DBE5019A731}"/>
                </a:ext>
              </a:extLst>
            </p:cNvPr>
            <p:cNvSpPr/>
            <p:nvPr/>
          </p:nvSpPr>
          <p:spPr>
            <a:xfrm>
              <a:off x="7765126" y="3951278"/>
              <a:ext cx="52573" cy="26418"/>
            </a:xfrm>
            <a:custGeom>
              <a:avLst/>
              <a:gdLst/>
              <a:ahLst/>
              <a:cxnLst/>
              <a:rect l="l" t="t" r="r" b="b"/>
              <a:pathLst>
                <a:path w="2002" h="1006" extrusionOk="0">
                  <a:moveTo>
                    <a:pt x="250" y="0"/>
                  </a:moveTo>
                  <a:cubicBezTo>
                    <a:pt x="116" y="0"/>
                    <a:pt x="1" y="115"/>
                    <a:pt x="1" y="249"/>
                  </a:cubicBezTo>
                  <a:lnTo>
                    <a:pt x="1" y="756"/>
                  </a:lnTo>
                  <a:cubicBezTo>
                    <a:pt x="1" y="890"/>
                    <a:pt x="116" y="1005"/>
                    <a:pt x="250" y="1005"/>
                  </a:cubicBezTo>
                  <a:lnTo>
                    <a:pt x="1752" y="1005"/>
                  </a:lnTo>
                  <a:cubicBezTo>
                    <a:pt x="1886" y="1005"/>
                    <a:pt x="2001" y="890"/>
                    <a:pt x="2001" y="756"/>
                  </a:cubicBezTo>
                  <a:lnTo>
                    <a:pt x="2001" y="249"/>
                  </a:lnTo>
                  <a:cubicBezTo>
                    <a:pt x="2001" y="115"/>
                    <a:pt x="188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11369;p80">
              <a:extLst>
                <a:ext uri="{FF2B5EF4-FFF2-40B4-BE49-F238E27FC236}">
                  <a16:creationId xmlns:a16="http://schemas.microsoft.com/office/drawing/2014/main" id="{E9345FD0-411E-89D9-8A30-27179C030788}"/>
                </a:ext>
              </a:extLst>
            </p:cNvPr>
            <p:cNvSpPr/>
            <p:nvPr/>
          </p:nvSpPr>
          <p:spPr>
            <a:xfrm>
              <a:off x="7765126" y="3898758"/>
              <a:ext cx="52573" cy="26155"/>
            </a:xfrm>
            <a:custGeom>
              <a:avLst/>
              <a:gdLst/>
              <a:ahLst/>
              <a:cxnLst/>
              <a:rect l="l" t="t" r="r" b="b"/>
              <a:pathLst>
                <a:path w="2002" h="996" extrusionOk="0">
                  <a:moveTo>
                    <a:pt x="250" y="0"/>
                  </a:moveTo>
                  <a:cubicBezTo>
                    <a:pt x="116" y="0"/>
                    <a:pt x="1" y="105"/>
                    <a:pt x="1" y="249"/>
                  </a:cubicBezTo>
                  <a:lnTo>
                    <a:pt x="1" y="747"/>
                  </a:lnTo>
                  <a:cubicBezTo>
                    <a:pt x="1" y="890"/>
                    <a:pt x="116" y="995"/>
                    <a:pt x="250" y="995"/>
                  </a:cubicBezTo>
                  <a:lnTo>
                    <a:pt x="1752" y="995"/>
                  </a:lnTo>
                  <a:cubicBezTo>
                    <a:pt x="1886" y="995"/>
                    <a:pt x="2001" y="890"/>
                    <a:pt x="2001" y="747"/>
                  </a:cubicBezTo>
                  <a:lnTo>
                    <a:pt x="2001" y="249"/>
                  </a:lnTo>
                  <a:cubicBezTo>
                    <a:pt x="2001" y="105"/>
                    <a:pt x="188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11370;p80">
              <a:extLst>
                <a:ext uri="{FF2B5EF4-FFF2-40B4-BE49-F238E27FC236}">
                  <a16:creationId xmlns:a16="http://schemas.microsoft.com/office/drawing/2014/main" id="{6DB8FDC7-0929-346D-0328-8B2B7FA44614}"/>
                </a:ext>
              </a:extLst>
            </p:cNvPr>
            <p:cNvSpPr/>
            <p:nvPr/>
          </p:nvSpPr>
          <p:spPr>
            <a:xfrm>
              <a:off x="7857114" y="3951278"/>
              <a:ext cx="52809" cy="26418"/>
            </a:xfrm>
            <a:custGeom>
              <a:avLst/>
              <a:gdLst/>
              <a:ahLst/>
              <a:cxnLst/>
              <a:rect l="l" t="t" r="r" b="b"/>
              <a:pathLst>
                <a:path w="2011" h="1006" extrusionOk="0">
                  <a:moveTo>
                    <a:pt x="259" y="0"/>
                  </a:moveTo>
                  <a:cubicBezTo>
                    <a:pt x="116" y="0"/>
                    <a:pt x="1" y="115"/>
                    <a:pt x="1" y="249"/>
                  </a:cubicBezTo>
                  <a:lnTo>
                    <a:pt x="1" y="756"/>
                  </a:lnTo>
                  <a:cubicBezTo>
                    <a:pt x="1" y="890"/>
                    <a:pt x="116" y="1005"/>
                    <a:pt x="259" y="1005"/>
                  </a:cubicBezTo>
                  <a:lnTo>
                    <a:pt x="1762" y="1005"/>
                  </a:lnTo>
                  <a:cubicBezTo>
                    <a:pt x="1896" y="1005"/>
                    <a:pt x="2010" y="890"/>
                    <a:pt x="2010" y="756"/>
                  </a:cubicBezTo>
                  <a:lnTo>
                    <a:pt x="2010" y="249"/>
                  </a:lnTo>
                  <a:cubicBezTo>
                    <a:pt x="2010" y="115"/>
                    <a:pt x="1896" y="0"/>
                    <a:pt x="176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11371;p80">
              <a:extLst>
                <a:ext uri="{FF2B5EF4-FFF2-40B4-BE49-F238E27FC236}">
                  <a16:creationId xmlns:a16="http://schemas.microsoft.com/office/drawing/2014/main" id="{8FDBDADD-1298-CD75-790A-EDA7B212E501}"/>
                </a:ext>
              </a:extLst>
            </p:cNvPr>
            <p:cNvSpPr/>
            <p:nvPr/>
          </p:nvSpPr>
          <p:spPr>
            <a:xfrm>
              <a:off x="7765126" y="4056580"/>
              <a:ext cx="52573" cy="26418"/>
            </a:xfrm>
            <a:custGeom>
              <a:avLst/>
              <a:gdLst/>
              <a:ahLst/>
              <a:cxnLst/>
              <a:rect l="l" t="t" r="r" b="b"/>
              <a:pathLst>
                <a:path w="2002" h="1006" extrusionOk="0">
                  <a:moveTo>
                    <a:pt x="250" y="0"/>
                  </a:moveTo>
                  <a:cubicBezTo>
                    <a:pt x="116" y="0"/>
                    <a:pt x="1" y="115"/>
                    <a:pt x="1" y="249"/>
                  </a:cubicBezTo>
                  <a:lnTo>
                    <a:pt x="1" y="747"/>
                  </a:lnTo>
                  <a:cubicBezTo>
                    <a:pt x="1" y="890"/>
                    <a:pt x="116" y="1005"/>
                    <a:pt x="250" y="1005"/>
                  </a:cubicBezTo>
                  <a:lnTo>
                    <a:pt x="1752" y="1005"/>
                  </a:lnTo>
                  <a:cubicBezTo>
                    <a:pt x="1886" y="1005"/>
                    <a:pt x="2001" y="890"/>
                    <a:pt x="2001" y="747"/>
                  </a:cubicBezTo>
                  <a:lnTo>
                    <a:pt x="2001" y="249"/>
                  </a:lnTo>
                  <a:cubicBezTo>
                    <a:pt x="2001" y="115"/>
                    <a:pt x="1886" y="0"/>
                    <a:pt x="175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11372;p80">
              <a:extLst>
                <a:ext uri="{FF2B5EF4-FFF2-40B4-BE49-F238E27FC236}">
                  <a16:creationId xmlns:a16="http://schemas.microsoft.com/office/drawing/2014/main" id="{2C84B7C6-88D9-EE7E-3CED-AB3C3CAFDB56}"/>
                </a:ext>
              </a:extLst>
            </p:cNvPr>
            <p:cNvSpPr/>
            <p:nvPr/>
          </p:nvSpPr>
          <p:spPr>
            <a:xfrm>
              <a:off x="7854305" y="3944450"/>
              <a:ext cx="58691" cy="39758"/>
            </a:xfrm>
            <a:custGeom>
              <a:avLst/>
              <a:gdLst/>
              <a:ahLst/>
              <a:cxnLst/>
              <a:rect l="l" t="t" r="r" b="b"/>
              <a:pathLst>
                <a:path w="2235" h="1514" extrusionOk="0">
                  <a:moveTo>
                    <a:pt x="1867" y="0"/>
                  </a:moveTo>
                  <a:cubicBezTo>
                    <a:pt x="1809" y="0"/>
                    <a:pt x="1749" y="23"/>
                    <a:pt x="1696" y="78"/>
                  </a:cubicBezTo>
                  <a:lnTo>
                    <a:pt x="864" y="901"/>
                  </a:lnTo>
                  <a:lnTo>
                    <a:pt x="538" y="576"/>
                  </a:lnTo>
                  <a:cubicBezTo>
                    <a:pt x="483" y="521"/>
                    <a:pt x="422" y="498"/>
                    <a:pt x="363" y="498"/>
                  </a:cubicBezTo>
                  <a:cubicBezTo>
                    <a:pt x="167" y="498"/>
                    <a:pt x="0" y="756"/>
                    <a:pt x="184" y="940"/>
                  </a:cubicBezTo>
                  <a:lnTo>
                    <a:pt x="682" y="1437"/>
                  </a:lnTo>
                  <a:cubicBezTo>
                    <a:pt x="730" y="1485"/>
                    <a:pt x="797" y="1514"/>
                    <a:pt x="864" y="1514"/>
                  </a:cubicBezTo>
                  <a:cubicBezTo>
                    <a:pt x="931" y="1514"/>
                    <a:pt x="998" y="1485"/>
                    <a:pt x="1046" y="1437"/>
                  </a:cubicBezTo>
                  <a:lnTo>
                    <a:pt x="2050" y="442"/>
                  </a:lnTo>
                  <a:cubicBezTo>
                    <a:pt x="2235" y="258"/>
                    <a:pt x="2062" y="0"/>
                    <a:pt x="186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11373;p80">
              <a:extLst>
                <a:ext uri="{FF2B5EF4-FFF2-40B4-BE49-F238E27FC236}">
                  <a16:creationId xmlns:a16="http://schemas.microsoft.com/office/drawing/2014/main" id="{AEC938D9-A4E9-E437-A541-FACB6EA1DE7C}"/>
                </a:ext>
              </a:extLst>
            </p:cNvPr>
            <p:cNvSpPr/>
            <p:nvPr/>
          </p:nvSpPr>
          <p:spPr>
            <a:xfrm>
              <a:off x="7670091" y="3944450"/>
              <a:ext cx="58691" cy="39758"/>
            </a:xfrm>
            <a:custGeom>
              <a:avLst/>
              <a:gdLst/>
              <a:ahLst/>
              <a:cxnLst/>
              <a:rect l="l" t="t" r="r" b="b"/>
              <a:pathLst>
                <a:path w="2235" h="1514" extrusionOk="0">
                  <a:moveTo>
                    <a:pt x="1871" y="0"/>
                  </a:moveTo>
                  <a:cubicBezTo>
                    <a:pt x="1813" y="0"/>
                    <a:pt x="1751" y="23"/>
                    <a:pt x="1696" y="78"/>
                  </a:cubicBezTo>
                  <a:lnTo>
                    <a:pt x="864" y="901"/>
                  </a:lnTo>
                  <a:lnTo>
                    <a:pt x="548" y="576"/>
                  </a:lnTo>
                  <a:cubicBezTo>
                    <a:pt x="493" y="521"/>
                    <a:pt x="431" y="498"/>
                    <a:pt x="372" y="498"/>
                  </a:cubicBezTo>
                  <a:cubicBezTo>
                    <a:pt x="173" y="498"/>
                    <a:pt x="0" y="756"/>
                    <a:pt x="184" y="940"/>
                  </a:cubicBezTo>
                  <a:lnTo>
                    <a:pt x="682" y="1437"/>
                  </a:lnTo>
                  <a:cubicBezTo>
                    <a:pt x="730" y="1485"/>
                    <a:pt x="797" y="1514"/>
                    <a:pt x="864" y="1514"/>
                  </a:cubicBezTo>
                  <a:cubicBezTo>
                    <a:pt x="931" y="1514"/>
                    <a:pt x="998" y="1485"/>
                    <a:pt x="1046" y="1437"/>
                  </a:cubicBezTo>
                  <a:lnTo>
                    <a:pt x="2050" y="442"/>
                  </a:lnTo>
                  <a:cubicBezTo>
                    <a:pt x="2235" y="258"/>
                    <a:pt x="2067" y="0"/>
                    <a:pt x="187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11374;p80">
              <a:extLst>
                <a:ext uri="{FF2B5EF4-FFF2-40B4-BE49-F238E27FC236}">
                  <a16:creationId xmlns:a16="http://schemas.microsoft.com/office/drawing/2014/main" id="{AABF68B3-2DB0-BF24-570E-35FC659A992A}"/>
                </a:ext>
              </a:extLst>
            </p:cNvPr>
            <p:cNvSpPr/>
            <p:nvPr/>
          </p:nvSpPr>
          <p:spPr>
            <a:xfrm>
              <a:off x="7762342" y="3996970"/>
              <a:ext cx="58665" cy="39810"/>
            </a:xfrm>
            <a:custGeom>
              <a:avLst/>
              <a:gdLst/>
              <a:ahLst/>
              <a:cxnLst/>
              <a:rect l="l" t="t" r="r" b="b"/>
              <a:pathLst>
                <a:path w="2234" h="1516" extrusionOk="0">
                  <a:moveTo>
                    <a:pt x="1862" y="0"/>
                  </a:moveTo>
                  <a:cubicBezTo>
                    <a:pt x="1803" y="0"/>
                    <a:pt x="1741" y="23"/>
                    <a:pt x="1686" y="79"/>
                  </a:cubicBezTo>
                  <a:lnTo>
                    <a:pt x="863" y="911"/>
                  </a:lnTo>
                  <a:lnTo>
                    <a:pt x="538" y="586"/>
                  </a:lnTo>
                  <a:cubicBezTo>
                    <a:pt x="482" y="530"/>
                    <a:pt x="419" y="506"/>
                    <a:pt x="360" y="506"/>
                  </a:cubicBezTo>
                  <a:cubicBezTo>
                    <a:pt x="165" y="506"/>
                    <a:pt x="0" y="757"/>
                    <a:pt x="184" y="940"/>
                  </a:cubicBezTo>
                  <a:lnTo>
                    <a:pt x="681" y="1447"/>
                  </a:lnTo>
                  <a:cubicBezTo>
                    <a:pt x="729" y="1495"/>
                    <a:pt x="786" y="1514"/>
                    <a:pt x="853" y="1514"/>
                  </a:cubicBezTo>
                  <a:cubicBezTo>
                    <a:pt x="863" y="1515"/>
                    <a:pt x="873" y="1516"/>
                    <a:pt x="883" y="1516"/>
                  </a:cubicBezTo>
                  <a:cubicBezTo>
                    <a:pt x="947" y="1516"/>
                    <a:pt x="1003" y="1489"/>
                    <a:pt x="1045" y="1447"/>
                  </a:cubicBezTo>
                  <a:lnTo>
                    <a:pt x="2050" y="442"/>
                  </a:lnTo>
                  <a:cubicBezTo>
                    <a:pt x="2234" y="258"/>
                    <a:pt x="2061" y="0"/>
                    <a:pt x="186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11375;p80">
              <a:extLst>
                <a:ext uri="{FF2B5EF4-FFF2-40B4-BE49-F238E27FC236}">
                  <a16:creationId xmlns:a16="http://schemas.microsoft.com/office/drawing/2014/main" id="{0B2EBCB0-9C69-1983-7254-6D15D87CEE59}"/>
                </a:ext>
              </a:extLst>
            </p:cNvPr>
            <p:cNvSpPr/>
            <p:nvPr/>
          </p:nvSpPr>
          <p:spPr>
            <a:xfrm>
              <a:off x="7578102" y="4049700"/>
              <a:ext cx="58665" cy="39810"/>
            </a:xfrm>
            <a:custGeom>
              <a:avLst/>
              <a:gdLst/>
              <a:ahLst/>
              <a:cxnLst/>
              <a:rect l="l" t="t" r="r" b="b"/>
              <a:pathLst>
                <a:path w="2234" h="1516" extrusionOk="0">
                  <a:moveTo>
                    <a:pt x="1866" y="1"/>
                  </a:moveTo>
                  <a:cubicBezTo>
                    <a:pt x="1806" y="1"/>
                    <a:pt x="1743" y="24"/>
                    <a:pt x="1687" y="80"/>
                  </a:cubicBezTo>
                  <a:lnTo>
                    <a:pt x="864" y="903"/>
                  </a:lnTo>
                  <a:lnTo>
                    <a:pt x="539" y="578"/>
                  </a:lnTo>
                  <a:cubicBezTo>
                    <a:pt x="483" y="523"/>
                    <a:pt x="422" y="500"/>
                    <a:pt x="364" y="500"/>
                  </a:cubicBezTo>
                  <a:cubicBezTo>
                    <a:pt x="168" y="500"/>
                    <a:pt x="0" y="758"/>
                    <a:pt x="184" y="942"/>
                  </a:cubicBezTo>
                  <a:lnTo>
                    <a:pt x="682" y="1439"/>
                  </a:lnTo>
                  <a:cubicBezTo>
                    <a:pt x="730" y="1487"/>
                    <a:pt x="797" y="1516"/>
                    <a:pt x="864" y="1516"/>
                  </a:cubicBezTo>
                  <a:cubicBezTo>
                    <a:pt x="931" y="1516"/>
                    <a:pt x="998" y="1487"/>
                    <a:pt x="1046" y="1439"/>
                  </a:cubicBezTo>
                  <a:lnTo>
                    <a:pt x="2051" y="434"/>
                  </a:lnTo>
                  <a:cubicBezTo>
                    <a:pt x="2234" y="251"/>
                    <a:pt x="2064" y="1"/>
                    <a:pt x="186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11376;p80">
              <a:extLst>
                <a:ext uri="{FF2B5EF4-FFF2-40B4-BE49-F238E27FC236}">
                  <a16:creationId xmlns:a16="http://schemas.microsoft.com/office/drawing/2014/main" id="{8B87122C-FE50-05B4-E49D-B3021E2A8570}"/>
                </a:ext>
              </a:extLst>
            </p:cNvPr>
            <p:cNvSpPr/>
            <p:nvPr/>
          </p:nvSpPr>
          <p:spPr>
            <a:xfrm>
              <a:off x="7762342" y="3891667"/>
              <a:ext cx="58665" cy="39784"/>
            </a:xfrm>
            <a:custGeom>
              <a:avLst/>
              <a:gdLst/>
              <a:ahLst/>
              <a:cxnLst/>
              <a:rect l="l" t="t" r="r" b="b"/>
              <a:pathLst>
                <a:path w="2234" h="1515" extrusionOk="0">
                  <a:moveTo>
                    <a:pt x="1862" y="0"/>
                  </a:moveTo>
                  <a:cubicBezTo>
                    <a:pt x="1803" y="0"/>
                    <a:pt x="1741" y="24"/>
                    <a:pt x="1686" y="79"/>
                  </a:cubicBezTo>
                  <a:lnTo>
                    <a:pt x="863" y="902"/>
                  </a:lnTo>
                  <a:lnTo>
                    <a:pt x="538" y="586"/>
                  </a:lnTo>
                  <a:cubicBezTo>
                    <a:pt x="482" y="530"/>
                    <a:pt x="419" y="506"/>
                    <a:pt x="360" y="506"/>
                  </a:cubicBezTo>
                  <a:cubicBezTo>
                    <a:pt x="165" y="506"/>
                    <a:pt x="0" y="757"/>
                    <a:pt x="184" y="940"/>
                  </a:cubicBezTo>
                  <a:lnTo>
                    <a:pt x="681" y="1438"/>
                  </a:lnTo>
                  <a:cubicBezTo>
                    <a:pt x="729" y="1485"/>
                    <a:pt x="786" y="1514"/>
                    <a:pt x="853" y="1514"/>
                  </a:cubicBezTo>
                  <a:cubicBezTo>
                    <a:pt x="930" y="1514"/>
                    <a:pt x="997" y="1495"/>
                    <a:pt x="1045" y="1438"/>
                  </a:cubicBezTo>
                  <a:lnTo>
                    <a:pt x="2050" y="442"/>
                  </a:lnTo>
                  <a:cubicBezTo>
                    <a:pt x="2234" y="258"/>
                    <a:pt x="2061" y="0"/>
                    <a:pt x="186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0" name="Google Shape;12446;p81">
            <a:extLst>
              <a:ext uri="{FF2B5EF4-FFF2-40B4-BE49-F238E27FC236}">
                <a16:creationId xmlns:a16="http://schemas.microsoft.com/office/drawing/2014/main" id="{AFFB42FB-F51C-464E-978A-BEDDFD183A3A}"/>
              </a:ext>
            </a:extLst>
          </p:cNvPr>
          <p:cNvGrpSpPr/>
          <p:nvPr/>
        </p:nvGrpSpPr>
        <p:grpSpPr>
          <a:xfrm>
            <a:off x="762160" y="4341801"/>
            <a:ext cx="428959" cy="391022"/>
            <a:chOff x="1330255" y="3845718"/>
            <a:chExt cx="358996" cy="250774"/>
          </a:xfrm>
          <a:solidFill>
            <a:schemeClr val="bg1"/>
          </a:solidFill>
        </p:grpSpPr>
        <p:sp>
          <p:nvSpPr>
            <p:cNvPr id="401" name="Google Shape;12447;p81">
              <a:extLst>
                <a:ext uri="{FF2B5EF4-FFF2-40B4-BE49-F238E27FC236}">
                  <a16:creationId xmlns:a16="http://schemas.microsoft.com/office/drawing/2014/main" id="{F6EC158A-1AAE-7EF5-C66E-36921CC06DB7}"/>
                </a:ext>
              </a:extLst>
            </p:cNvPr>
            <p:cNvSpPr/>
            <p:nvPr/>
          </p:nvSpPr>
          <p:spPr>
            <a:xfrm>
              <a:off x="1445417" y="3845718"/>
              <a:ext cx="243835" cy="247762"/>
            </a:xfrm>
            <a:custGeom>
              <a:avLst/>
              <a:gdLst/>
              <a:ahLst/>
              <a:cxnLst/>
              <a:rect l="l" t="t" r="r" b="b"/>
              <a:pathLst>
                <a:path w="9312" h="9462" extrusionOk="0">
                  <a:moveTo>
                    <a:pt x="6267" y="0"/>
                  </a:moveTo>
                  <a:cubicBezTo>
                    <a:pt x="6153" y="0"/>
                    <a:pt x="6050" y="20"/>
                    <a:pt x="6020" y="84"/>
                  </a:cubicBezTo>
                  <a:cubicBezTo>
                    <a:pt x="5629" y="828"/>
                    <a:pt x="4360" y="2297"/>
                    <a:pt x="3587" y="3156"/>
                  </a:cubicBezTo>
                  <a:cubicBezTo>
                    <a:pt x="3215" y="3566"/>
                    <a:pt x="2700" y="3814"/>
                    <a:pt x="2156" y="3843"/>
                  </a:cubicBezTo>
                  <a:lnTo>
                    <a:pt x="0" y="3843"/>
                  </a:lnTo>
                  <a:lnTo>
                    <a:pt x="0" y="8889"/>
                  </a:lnTo>
                  <a:lnTo>
                    <a:pt x="2538" y="8889"/>
                  </a:lnTo>
                  <a:cubicBezTo>
                    <a:pt x="2719" y="8889"/>
                    <a:pt x="2891" y="8956"/>
                    <a:pt x="3034" y="9071"/>
                  </a:cubicBezTo>
                  <a:cubicBezTo>
                    <a:pt x="3311" y="9319"/>
                    <a:pt x="3683" y="9452"/>
                    <a:pt x="4055" y="9462"/>
                  </a:cubicBezTo>
                  <a:lnTo>
                    <a:pt x="7680" y="9462"/>
                  </a:lnTo>
                  <a:cubicBezTo>
                    <a:pt x="8052" y="9462"/>
                    <a:pt x="8357" y="9156"/>
                    <a:pt x="8357" y="8775"/>
                  </a:cubicBezTo>
                  <a:lnTo>
                    <a:pt x="8357" y="8584"/>
                  </a:lnTo>
                  <a:cubicBezTo>
                    <a:pt x="8357" y="8212"/>
                    <a:pt x="8052" y="7907"/>
                    <a:pt x="7680" y="7907"/>
                  </a:cubicBezTo>
                  <a:lnTo>
                    <a:pt x="8100" y="7907"/>
                  </a:lnTo>
                  <a:cubicBezTo>
                    <a:pt x="8491" y="7907"/>
                    <a:pt x="8806" y="7592"/>
                    <a:pt x="8806" y="7201"/>
                  </a:cubicBezTo>
                  <a:lnTo>
                    <a:pt x="8806" y="7067"/>
                  </a:lnTo>
                  <a:cubicBezTo>
                    <a:pt x="8806" y="6676"/>
                    <a:pt x="8491" y="6361"/>
                    <a:pt x="8100" y="6361"/>
                  </a:cubicBezTo>
                  <a:lnTo>
                    <a:pt x="8310" y="6361"/>
                  </a:lnTo>
                  <a:cubicBezTo>
                    <a:pt x="8710" y="6361"/>
                    <a:pt x="9025" y="6037"/>
                    <a:pt x="9025" y="5646"/>
                  </a:cubicBezTo>
                  <a:lnTo>
                    <a:pt x="9025" y="5531"/>
                  </a:lnTo>
                  <a:cubicBezTo>
                    <a:pt x="9025" y="5140"/>
                    <a:pt x="8710" y="4816"/>
                    <a:pt x="8310" y="4816"/>
                  </a:cubicBezTo>
                  <a:lnTo>
                    <a:pt x="8577" y="4816"/>
                  </a:lnTo>
                  <a:cubicBezTo>
                    <a:pt x="8987" y="4816"/>
                    <a:pt x="9311" y="4491"/>
                    <a:pt x="9311" y="4081"/>
                  </a:cubicBezTo>
                  <a:lnTo>
                    <a:pt x="9311" y="4005"/>
                  </a:lnTo>
                  <a:cubicBezTo>
                    <a:pt x="9311" y="3595"/>
                    <a:pt x="8987" y="3270"/>
                    <a:pt x="8577" y="3270"/>
                  </a:cubicBezTo>
                  <a:lnTo>
                    <a:pt x="6316" y="3270"/>
                  </a:lnTo>
                  <a:lnTo>
                    <a:pt x="7155" y="1286"/>
                  </a:lnTo>
                  <a:cubicBezTo>
                    <a:pt x="7289" y="799"/>
                    <a:pt x="7069" y="294"/>
                    <a:pt x="6640" y="46"/>
                  </a:cubicBezTo>
                  <a:cubicBezTo>
                    <a:pt x="6640" y="46"/>
                    <a:pt x="6441" y="0"/>
                    <a:pt x="626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12448;p81">
              <a:extLst>
                <a:ext uri="{FF2B5EF4-FFF2-40B4-BE49-F238E27FC236}">
                  <a16:creationId xmlns:a16="http://schemas.microsoft.com/office/drawing/2014/main" id="{C70FEE6E-09FA-4DE2-7FF7-EFC3A7EB3C6E}"/>
                </a:ext>
              </a:extLst>
            </p:cNvPr>
            <p:cNvSpPr/>
            <p:nvPr/>
          </p:nvSpPr>
          <p:spPr>
            <a:xfrm>
              <a:off x="1445417" y="4055250"/>
              <a:ext cx="218854" cy="38492"/>
            </a:xfrm>
            <a:custGeom>
              <a:avLst/>
              <a:gdLst/>
              <a:ahLst/>
              <a:cxnLst/>
              <a:rect l="l" t="t" r="r" b="b"/>
              <a:pathLst>
                <a:path w="8358" h="1470" extrusionOk="0">
                  <a:moveTo>
                    <a:pt x="0" y="0"/>
                  </a:moveTo>
                  <a:lnTo>
                    <a:pt x="0" y="897"/>
                  </a:lnTo>
                  <a:lnTo>
                    <a:pt x="2538" y="897"/>
                  </a:lnTo>
                  <a:cubicBezTo>
                    <a:pt x="2719" y="897"/>
                    <a:pt x="2901" y="964"/>
                    <a:pt x="3034" y="1078"/>
                  </a:cubicBezTo>
                  <a:cubicBezTo>
                    <a:pt x="3320" y="1326"/>
                    <a:pt x="3683" y="1460"/>
                    <a:pt x="4055" y="1469"/>
                  </a:cubicBezTo>
                  <a:lnTo>
                    <a:pt x="7680" y="1469"/>
                  </a:lnTo>
                  <a:cubicBezTo>
                    <a:pt x="8052" y="1469"/>
                    <a:pt x="8357" y="1164"/>
                    <a:pt x="8357" y="782"/>
                  </a:cubicBezTo>
                  <a:lnTo>
                    <a:pt x="8357" y="592"/>
                  </a:lnTo>
                  <a:cubicBezTo>
                    <a:pt x="8357" y="468"/>
                    <a:pt x="8329" y="344"/>
                    <a:pt x="8262" y="239"/>
                  </a:cubicBezTo>
                  <a:cubicBezTo>
                    <a:pt x="8138" y="439"/>
                    <a:pt x="7919" y="563"/>
                    <a:pt x="7680" y="572"/>
                  </a:cubicBezTo>
                  <a:lnTo>
                    <a:pt x="4055" y="572"/>
                  </a:lnTo>
                  <a:cubicBezTo>
                    <a:pt x="3683" y="563"/>
                    <a:pt x="3311" y="429"/>
                    <a:pt x="3034" y="181"/>
                  </a:cubicBezTo>
                  <a:cubicBezTo>
                    <a:pt x="2891" y="67"/>
                    <a:pt x="2719" y="0"/>
                    <a:pt x="2538"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12449;p81">
              <a:extLst>
                <a:ext uri="{FF2B5EF4-FFF2-40B4-BE49-F238E27FC236}">
                  <a16:creationId xmlns:a16="http://schemas.microsoft.com/office/drawing/2014/main" id="{B40E8F77-9633-4D60-2EC6-B1DBC38690EB}"/>
                </a:ext>
              </a:extLst>
            </p:cNvPr>
            <p:cNvSpPr/>
            <p:nvPr/>
          </p:nvSpPr>
          <p:spPr>
            <a:xfrm>
              <a:off x="1445417" y="3946085"/>
              <a:ext cx="56219" cy="132653"/>
            </a:xfrm>
            <a:custGeom>
              <a:avLst/>
              <a:gdLst/>
              <a:ahLst/>
              <a:cxnLst/>
              <a:rect l="l" t="t" r="r" b="b"/>
              <a:pathLst>
                <a:path w="2147" h="5066" extrusionOk="0">
                  <a:moveTo>
                    <a:pt x="2147" y="0"/>
                  </a:moveTo>
                  <a:lnTo>
                    <a:pt x="2061" y="10"/>
                  </a:lnTo>
                  <a:lnTo>
                    <a:pt x="0" y="10"/>
                  </a:lnTo>
                  <a:lnTo>
                    <a:pt x="0" y="5066"/>
                  </a:lnTo>
                  <a:lnTo>
                    <a:pt x="2147" y="5066"/>
                  </a:lnTo>
                  <a:lnTo>
                    <a:pt x="2147"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12450;p81">
              <a:extLst>
                <a:ext uri="{FF2B5EF4-FFF2-40B4-BE49-F238E27FC236}">
                  <a16:creationId xmlns:a16="http://schemas.microsoft.com/office/drawing/2014/main" id="{994E31DC-D746-184D-307F-76DDCCF2E097}"/>
                </a:ext>
              </a:extLst>
            </p:cNvPr>
            <p:cNvSpPr/>
            <p:nvPr/>
          </p:nvSpPr>
          <p:spPr>
            <a:xfrm>
              <a:off x="1418446" y="3936083"/>
              <a:ext cx="58969" cy="152659"/>
            </a:xfrm>
            <a:custGeom>
              <a:avLst/>
              <a:gdLst/>
              <a:ahLst/>
              <a:cxnLst/>
              <a:rect l="l" t="t" r="r" b="b"/>
              <a:pathLst>
                <a:path w="2252" h="5830" extrusionOk="0">
                  <a:moveTo>
                    <a:pt x="0" y="1"/>
                  </a:moveTo>
                  <a:lnTo>
                    <a:pt x="0" y="5829"/>
                  </a:lnTo>
                  <a:lnTo>
                    <a:pt x="2023" y="5829"/>
                  </a:lnTo>
                  <a:cubicBezTo>
                    <a:pt x="2147" y="5829"/>
                    <a:pt x="2251" y="5734"/>
                    <a:pt x="2251" y="5610"/>
                  </a:cubicBezTo>
                  <a:lnTo>
                    <a:pt x="2251" y="220"/>
                  </a:lnTo>
                  <a:cubicBezTo>
                    <a:pt x="2251" y="106"/>
                    <a:pt x="2147" y="1"/>
                    <a:pt x="2023"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12451;p81">
              <a:extLst>
                <a:ext uri="{FF2B5EF4-FFF2-40B4-BE49-F238E27FC236}">
                  <a16:creationId xmlns:a16="http://schemas.microsoft.com/office/drawing/2014/main" id="{33CDB479-0967-27C2-423D-C14352948DAE}"/>
                </a:ext>
              </a:extLst>
            </p:cNvPr>
            <p:cNvSpPr/>
            <p:nvPr/>
          </p:nvSpPr>
          <p:spPr>
            <a:xfrm>
              <a:off x="1418446" y="4056743"/>
              <a:ext cx="58969" cy="31998"/>
            </a:xfrm>
            <a:custGeom>
              <a:avLst/>
              <a:gdLst/>
              <a:ahLst/>
              <a:cxnLst/>
              <a:rect l="l" t="t" r="r" b="b"/>
              <a:pathLst>
                <a:path w="2252" h="1222" extrusionOk="0">
                  <a:moveTo>
                    <a:pt x="0" y="0"/>
                  </a:moveTo>
                  <a:lnTo>
                    <a:pt x="0" y="1221"/>
                  </a:lnTo>
                  <a:lnTo>
                    <a:pt x="2023" y="1221"/>
                  </a:lnTo>
                  <a:cubicBezTo>
                    <a:pt x="2147" y="1221"/>
                    <a:pt x="2251" y="1126"/>
                    <a:pt x="2251" y="1002"/>
                  </a:cubicBezTo>
                  <a:lnTo>
                    <a:pt x="2251"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12452;p81">
              <a:extLst>
                <a:ext uri="{FF2B5EF4-FFF2-40B4-BE49-F238E27FC236}">
                  <a16:creationId xmlns:a16="http://schemas.microsoft.com/office/drawing/2014/main" id="{7B4229CD-ACBD-36E6-1E5C-9E16B5B8D0FA}"/>
                </a:ext>
              </a:extLst>
            </p:cNvPr>
            <p:cNvSpPr/>
            <p:nvPr/>
          </p:nvSpPr>
          <p:spPr>
            <a:xfrm>
              <a:off x="1330255" y="3928332"/>
              <a:ext cx="92459" cy="168160"/>
            </a:xfrm>
            <a:custGeom>
              <a:avLst/>
              <a:gdLst/>
              <a:ahLst/>
              <a:cxnLst/>
              <a:rect l="l" t="t" r="r" b="b"/>
              <a:pathLst>
                <a:path w="3531" h="6422" extrusionOk="0">
                  <a:moveTo>
                    <a:pt x="229" y="1"/>
                  </a:moveTo>
                  <a:cubicBezTo>
                    <a:pt x="105" y="1"/>
                    <a:pt x="0" y="96"/>
                    <a:pt x="0" y="220"/>
                  </a:cubicBezTo>
                  <a:lnTo>
                    <a:pt x="0" y="6202"/>
                  </a:lnTo>
                  <a:cubicBezTo>
                    <a:pt x="0" y="6326"/>
                    <a:pt x="105" y="6421"/>
                    <a:pt x="229" y="6421"/>
                  </a:cubicBezTo>
                  <a:lnTo>
                    <a:pt x="3311" y="6421"/>
                  </a:lnTo>
                  <a:cubicBezTo>
                    <a:pt x="3435" y="6421"/>
                    <a:pt x="3530" y="6326"/>
                    <a:pt x="3530" y="6202"/>
                  </a:cubicBezTo>
                  <a:lnTo>
                    <a:pt x="3530" y="220"/>
                  </a:lnTo>
                  <a:cubicBezTo>
                    <a:pt x="3530" y="96"/>
                    <a:pt x="3435" y="1"/>
                    <a:pt x="3320"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12453;p81">
              <a:extLst>
                <a:ext uri="{FF2B5EF4-FFF2-40B4-BE49-F238E27FC236}">
                  <a16:creationId xmlns:a16="http://schemas.microsoft.com/office/drawing/2014/main" id="{F1CFB3D5-AF6D-849D-CFB1-67984BD31D7A}"/>
                </a:ext>
              </a:extLst>
            </p:cNvPr>
            <p:cNvSpPr/>
            <p:nvPr/>
          </p:nvSpPr>
          <p:spPr>
            <a:xfrm>
              <a:off x="1330255" y="4056743"/>
              <a:ext cx="92459" cy="39749"/>
            </a:xfrm>
            <a:custGeom>
              <a:avLst/>
              <a:gdLst/>
              <a:ahLst/>
              <a:cxnLst/>
              <a:rect l="l" t="t" r="r" b="b"/>
              <a:pathLst>
                <a:path w="3531" h="1518" extrusionOk="0">
                  <a:moveTo>
                    <a:pt x="0" y="0"/>
                  </a:moveTo>
                  <a:lnTo>
                    <a:pt x="0" y="1298"/>
                  </a:lnTo>
                  <a:cubicBezTo>
                    <a:pt x="0" y="1422"/>
                    <a:pt x="105" y="1517"/>
                    <a:pt x="229" y="1517"/>
                  </a:cubicBezTo>
                  <a:lnTo>
                    <a:pt x="3311" y="1517"/>
                  </a:lnTo>
                  <a:cubicBezTo>
                    <a:pt x="3435" y="1517"/>
                    <a:pt x="3530" y="1422"/>
                    <a:pt x="3530" y="1298"/>
                  </a:cubicBezTo>
                  <a:lnTo>
                    <a:pt x="3530"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12454;p81">
              <a:extLst>
                <a:ext uri="{FF2B5EF4-FFF2-40B4-BE49-F238E27FC236}">
                  <a16:creationId xmlns:a16="http://schemas.microsoft.com/office/drawing/2014/main" id="{9252C549-D47F-2F65-8D08-7BEDC36AF833}"/>
                </a:ext>
              </a:extLst>
            </p:cNvPr>
            <p:cNvSpPr/>
            <p:nvPr/>
          </p:nvSpPr>
          <p:spPr>
            <a:xfrm>
              <a:off x="1631435" y="3961037"/>
              <a:ext cx="56062" cy="10841"/>
            </a:xfrm>
            <a:custGeom>
              <a:avLst/>
              <a:gdLst/>
              <a:ahLst/>
              <a:cxnLst/>
              <a:rect l="l" t="t" r="r" b="b"/>
              <a:pathLst>
                <a:path w="2141" h="414" extrusionOk="0">
                  <a:moveTo>
                    <a:pt x="272" y="1"/>
                  </a:moveTo>
                  <a:cubicBezTo>
                    <a:pt x="3" y="1"/>
                    <a:pt x="0" y="413"/>
                    <a:pt x="264" y="413"/>
                  </a:cubicBezTo>
                  <a:cubicBezTo>
                    <a:pt x="272" y="413"/>
                    <a:pt x="281" y="413"/>
                    <a:pt x="290" y="412"/>
                  </a:cubicBezTo>
                  <a:lnTo>
                    <a:pt x="1473" y="412"/>
                  </a:lnTo>
                  <a:cubicBezTo>
                    <a:pt x="1759" y="412"/>
                    <a:pt x="2017" y="250"/>
                    <a:pt x="2141" y="2"/>
                  </a:cubicBezTo>
                  <a:lnTo>
                    <a:pt x="290" y="2"/>
                  </a:lnTo>
                  <a:cubicBezTo>
                    <a:pt x="284" y="1"/>
                    <a:pt x="278" y="1"/>
                    <a:pt x="27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12455;p81">
              <a:extLst>
                <a:ext uri="{FF2B5EF4-FFF2-40B4-BE49-F238E27FC236}">
                  <a16:creationId xmlns:a16="http://schemas.microsoft.com/office/drawing/2014/main" id="{C760D1DD-6C37-D348-06C7-7B3907AD31DD}"/>
                </a:ext>
              </a:extLst>
            </p:cNvPr>
            <p:cNvSpPr/>
            <p:nvPr/>
          </p:nvSpPr>
          <p:spPr>
            <a:xfrm>
              <a:off x="1632273" y="4001545"/>
              <a:ext cx="47971" cy="10998"/>
            </a:xfrm>
            <a:custGeom>
              <a:avLst/>
              <a:gdLst/>
              <a:ahLst/>
              <a:cxnLst/>
              <a:rect l="l" t="t" r="r" b="b"/>
              <a:pathLst>
                <a:path w="1832" h="420" extrusionOk="0">
                  <a:moveTo>
                    <a:pt x="258" y="0"/>
                  </a:moveTo>
                  <a:cubicBezTo>
                    <a:pt x="0" y="19"/>
                    <a:pt x="0" y="391"/>
                    <a:pt x="258" y="420"/>
                  </a:cubicBezTo>
                  <a:lnTo>
                    <a:pt x="1174" y="420"/>
                  </a:lnTo>
                  <a:cubicBezTo>
                    <a:pt x="1460" y="420"/>
                    <a:pt x="1708" y="258"/>
                    <a:pt x="1832"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12456;p81">
              <a:extLst>
                <a:ext uri="{FF2B5EF4-FFF2-40B4-BE49-F238E27FC236}">
                  <a16:creationId xmlns:a16="http://schemas.microsoft.com/office/drawing/2014/main" id="{37AB15A6-CDA2-AB1A-C406-E5902722A762}"/>
                </a:ext>
              </a:extLst>
            </p:cNvPr>
            <p:cNvSpPr/>
            <p:nvPr/>
          </p:nvSpPr>
          <p:spPr>
            <a:xfrm>
              <a:off x="1631435" y="4041975"/>
              <a:ext cx="43074" cy="10814"/>
            </a:xfrm>
            <a:custGeom>
              <a:avLst/>
              <a:gdLst/>
              <a:ahLst/>
              <a:cxnLst/>
              <a:rect l="l" t="t" r="r" b="b"/>
              <a:pathLst>
                <a:path w="1645" h="413" extrusionOk="0">
                  <a:moveTo>
                    <a:pt x="272" y="1"/>
                  </a:moveTo>
                  <a:cubicBezTo>
                    <a:pt x="3" y="1"/>
                    <a:pt x="0" y="413"/>
                    <a:pt x="264" y="413"/>
                  </a:cubicBezTo>
                  <a:cubicBezTo>
                    <a:pt x="272" y="413"/>
                    <a:pt x="281" y="413"/>
                    <a:pt x="290" y="412"/>
                  </a:cubicBezTo>
                  <a:lnTo>
                    <a:pt x="996" y="412"/>
                  </a:lnTo>
                  <a:cubicBezTo>
                    <a:pt x="1272" y="412"/>
                    <a:pt x="1530" y="250"/>
                    <a:pt x="1645" y="1"/>
                  </a:cubicBezTo>
                  <a:lnTo>
                    <a:pt x="290" y="1"/>
                  </a:lnTo>
                  <a:cubicBezTo>
                    <a:pt x="284" y="1"/>
                    <a:pt x="278" y="1"/>
                    <a:pt x="27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2" name="Left Bracket 441">
            <a:extLst>
              <a:ext uri="{FF2B5EF4-FFF2-40B4-BE49-F238E27FC236}">
                <a16:creationId xmlns:a16="http://schemas.microsoft.com/office/drawing/2014/main" id="{33F69104-7C71-82C3-152C-A98C82456F03}"/>
              </a:ext>
            </a:extLst>
          </p:cNvPr>
          <p:cNvSpPr/>
          <p:nvPr/>
        </p:nvSpPr>
        <p:spPr>
          <a:xfrm>
            <a:off x="3387980" y="1355069"/>
            <a:ext cx="225711" cy="742950"/>
          </a:xfrm>
          <a:prstGeom prst="leftBracke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451" name="Google Shape;331;p35">
            <a:extLst>
              <a:ext uri="{FF2B5EF4-FFF2-40B4-BE49-F238E27FC236}">
                <a16:creationId xmlns:a16="http://schemas.microsoft.com/office/drawing/2014/main" id="{5B9D3EDD-674C-BC02-4576-EE053150B91D}"/>
              </a:ext>
            </a:extLst>
          </p:cNvPr>
          <p:cNvSpPr txBox="1">
            <a:spLocks/>
          </p:cNvSpPr>
          <p:nvPr/>
        </p:nvSpPr>
        <p:spPr>
          <a:xfrm>
            <a:off x="4511518" y="2358049"/>
            <a:ext cx="2979897" cy="28579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16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9pPr>
          </a:lstStyle>
          <a:p>
            <a:r>
              <a:rPr lang="en-US" sz="1000" dirty="0"/>
              <a:t>Unassisted Fall Rate Per 1,000 Patient Days</a:t>
            </a:r>
          </a:p>
        </p:txBody>
      </p:sp>
      <p:sp>
        <p:nvSpPr>
          <p:cNvPr id="452" name="Left Bracket 451">
            <a:extLst>
              <a:ext uri="{FF2B5EF4-FFF2-40B4-BE49-F238E27FC236}">
                <a16:creationId xmlns:a16="http://schemas.microsoft.com/office/drawing/2014/main" id="{2C1D448D-D638-1779-8A45-7F2AB99A2E3D}"/>
              </a:ext>
            </a:extLst>
          </p:cNvPr>
          <p:cNvSpPr/>
          <p:nvPr/>
        </p:nvSpPr>
        <p:spPr>
          <a:xfrm>
            <a:off x="4051397" y="2424646"/>
            <a:ext cx="416175" cy="992747"/>
          </a:xfrm>
          <a:prstGeom prst="leftBracke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453" name="Google Shape;328;p35">
            <a:extLst>
              <a:ext uri="{FF2B5EF4-FFF2-40B4-BE49-F238E27FC236}">
                <a16:creationId xmlns:a16="http://schemas.microsoft.com/office/drawing/2014/main" id="{E209D184-2F6B-A0BE-6F5F-FEE935E1575B}"/>
              </a:ext>
            </a:extLst>
          </p:cNvPr>
          <p:cNvSpPr txBox="1">
            <a:spLocks/>
          </p:cNvSpPr>
          <p:nvPr/>
        </p:nvSpPr>
        <p:spPr>
          <a:xfrm>
            <a:off x="4562476" y="2638064"/>
            <a:ext cx="2843039" cy="6658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Lato"/>
              <a:buNone/>
              <a:defRPr sz="1400" b="0" i="0" u="none" strike="noStrike" cap="none">
                <a:solidFill>
                  <a:schemeClr val="dk2"/>
                </a:solidFill>
                <a:latin typeface="Lato"/>
                <a:ea typeface="Lato"/>
                <a:cs typeface="Lato"/>
                <a:sym typeface="Lato"/>
              </a:defRPr>
            </a:lvl1pPr>
            <a:lvl2pPr marL="914400" marR="0" lvl="1"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9pPr>
          </a:lstStyle>
          <a:p>
            <a:pPr marL="0" indent="0">
              <a:buSzPts val="1100"/>
              <a:buFont typeface="Arial"/>
              <a:buNone/>
            </a:pPr>
            <a:r>
              <a:rPr lang="en-US" sz="800" dirty="0"/>
              <a:t>This measure is captured by the National Database of Nursing Quality Indicators (NDNQI). A patient fall is defined as an unplanned descent to the floor with or without injury. Unassisted falls are where there is no staff member present to assist the patient. This is measured as:</a:t>
            </a:r>
            <a:br>
              <a:rPr lang="en-US" sz="800" dirty="0"/>
            </a:br>
            <a:r>
              <a:rPr lang="en-US" sz="800" dirty="0"/>
              <a:t>(Number of Patient Falls/Number of Patient Days)*100</a:t>
            </a:r>
          </a:p>
        </p:txBody>
      </p:sp>
      <p:sp>
        <p:nvSpPr>
          <p:cNvPr id="454" name="Google Shape;331;p35">
            <a:extLst>
              <a:ext uri="{FF2B5EF4-FFF2-40B4-BE49-F238E27FC236}">
                <a16:creationId xmlns:a16="http://schemas.microsoft.com/office/drawing/2014/main" id="{98ACFAF5-9709-31FC-4FEB-67A43E67443F}"/>
              </a:ext>
            </a:extLst>
          </p:cNvPr>
          <p:cNvSpPr txBox="1">
            <a:spLocks/>
          </p:cNvSpPr>
          <p:nvPr/>
        </p:nvSpPr>
        <p:spPr>
          <a:xfrm>
            <a:off x="5257303" y="3563043"/>
            <a:ext cx="2979897" cy="28579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16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dk1"/>
              </a:buClr>
              <a:buSzPts val="2800"/>
              <a:buFont typeface="Arial"/>
              <a:buNone/>
              <a:defRPr sz="1600" b="0" i="0" u="none" strike="noStrike" cap="none">
                <a:solidFill>
                  <a:schemeClr val="dk1"/>
                </a:solidFill>
                <a:latin typeface="Montserrat SemiBold"/>
                <a:ea typeface="Montserrat SemiBold"/>
                <a:cs typeface="Montserrat SemiBold"/>
                <a:sym typeface="Montserrat SemiBold"/>
              </a:defRPr>
            </a:lvl9pPr>
          </a:lstStyle>
          <a:p>
            <a:r>
              <a:rPr lang="en-US" sz="1000" dirty="0"/>
              <a:t>Staff Responsiveness Top Box Store</a:t>
            </a:r>
          </a:p>
        </p:txBody>
      </p:sp>
      <p:sp>
        <p:nvSpPr>
          <p:cNvPr id="455" name="Google Shape;328;p35">
            <a:extLst>
              <a:ext uri="{FF2B5EF4-FFF2-40B4-BE49-F238E27FC236}">
                <a16:creationId xmlns:a16="http://schemas.microsoft.com/office/drawing/2014/main" id="{08768FA6-658B-CF92-6DDF-645DAAA34088}"/>
              </a:ext>
            </a:extLst>
          </p:cNvPr>
          <p:cNvSpPr txBox="1">
            <a:spLocks/>
          </p:cNvSpPr>
          <p:nvPr/>
        </p:nvSpPr>
        <p:spPr>
          <a:xfrm>
            <a:off x="4657105" y="3731724"/>
            <a:ext cx="4445897" cy="127515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Lato"/>
              <a:buNone/>
              <a:defRPr sz="1400" b="0" i="0" u="none" strike="noStrike" cap="none">
                <a:solidFill>
                  <a:schemeClr val="dk2"/>
                </a:solidFill>
                <a:latin typeface="Lato"/>
                <a:ea typeface="Lato"/>
                <a:cs typeface="Lato"/>
                <a:sym typeface="Lato"/>
              </a:defRPr>
            </a:lvl1pPr>
            <a:lvl2pPr marL="914400" marR="0" lvl="1"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2pPr>
            <a:lvl3pPr marL="1371600" marR="0" lvl="2"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3pPr>
            <a:lvl4pPr marL="1828800" marR="0" lvl="3"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4pPr>
            <a:lvl5pPr marL="2286000" marR="0" lvl="4"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5pPr>
            <a:lvl6pPr marL="2743200" marR="0" lvl="5"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6pPr>
            <a:lvl7pPr marL="3200400" marR="0" lvl="6"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7pPr>
            <a:lvl8pPr marL="3657600" marR="0" lvl="7"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8pPr>
            <a:lvl9pPr marL="4114800" marR="0" lvl="8" indent="-3175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9pPr>
          </a:lstStyle>
          <a:p>
            <a:pPr marL="0" indent="0">
              <a:buSzPts val="1100"/>
              <a:buFont typeface="Arial"/>
              <a:buNone/>
            </a:pPr>
            <a:r>
              <a:rPr lang="en-US" sz="800" dirty="0"/>
              <a:t>This measure is captured by the Hospital Consumer Assessment of Healthcare Providers and System (HCAHPS) Survey, which is a survey sent out to patients following their discharge from the hospital. It includes two questions in the Staff Responsiveness Domain:</a:t>
            </a:r>
          </a:p>
          <a:p>
            <a:pPr marL="228600" indent="-228600">
              <a:buSzPts val="1100"/>
              <a:buFont typeface="Arial"/>
              <a:buAutoNum type="arabicParenR"/>
            </a:pPr>
            <a:r>
              <a:rPr lang="en-US" sz="800" dirty="0"/>
              <a:t>During this hospital stay, after you pressed the call button, how often did you get help as soon as you wanted it?</a:t>
            </a:r>
          </a:p>
          <a:p>
            <a:pPr marL="228600" indent="-228600">
              <a:buSzPts val="1100"/>
              <a:buFont typeface="Arial"/>
              <a:buAutoNum type="arabicParenR"/>
            </a:pPr>
            <a:r>
              <a:rPr lang="en-US" sz="800" dirty="0"/>
              <a:t>How often did you get the help in getting to the bathroom or in using a bedpan as soon as you wanted? It is calculated as:</a:t>
            </a:r>
          </a:p>
          <a:p>
            <a:pPr marL="0" indent="0">
              <a:buSzPts val="1100"/>
            </a:pPr>
            <a:r>
              <a:rPr lang="en-US" sz="800" dirty="0"/>
              <a:t>(Number of patients answering “Always” to the two Staff Responsiveness questions/ Number of patients answering the two Staff Responsiveness questions)*100</a:t>
            </a:r>
          </a:p>
        </p:txBody>
      </p:sp>
      <p:sp>
        <p:nvSpPr>
          <p:cNvPr id="456" name="Left Bracket 455">
            <a:extLst>
              <a:ext uri="{FF2B5EF4-FFF2-40B4-BE49-F238E27FC236}">
                <a16:creationId xmlns:a16="http://schemas.microsoft.com/office/drawing/2014/main" id="{B01D9FDC-B3AE-589F-DDF9-D6FBAE61BF85}"/>
              </a:ext>
            </a:extLst>
          </p:cNvPr>
          <p:cNvSpPr/>
          <p:nvPr/>
        </p:nvSpPr>
        <p:spPr>
          <a:xfrm>
            <a:off x="4553528" y="3636756"/>
            <a:ext cx="467573" cy="1467625"/>
          </a:xfrm>
          <a:prstGeom prst="leftBracke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10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999"/>
                                          </p:stCondLst>
                                        </p:cTn>
                                        <p:tgtEl>
                                          <p:spTgt spid="4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31"/>
                                        </p:tgtEl>
                                        <p:attrNameLst>
                                          <p:attrName>style.visibility</p:attrName>
                                        </p:attrNameLst>
                                      </p:cBhvr>
                                      <p:to>
                                        <p:strVal val="visible"/>
                                      </p:to>
                                    </p:set>
                                    <p:animEffect transition="in" filter="fade">
                                      <p:cBhvr>
                                        <p:cTn id="20" dur="1000"/>
                                        <p:tgtEl>
                                          <p:spTgt spid="331"/>
                                        </p:tgtEl>
                                      </p:cBhvr>
                                    </p:animEffect>
                                    <p:anim calcmode="lin" valueType="num">
                                      <p:cBhvr>
                                        <p:cTn id="21" dur="1000" fill="hold"/>
                                        <p:tgtEl>
                                          <p:spTgt spid="331"/>
                                        </p:tgtEl>
                                        <p:attrNameLst>
                                          <p:attrName>ppt_x</p:attrName>
                                        </p:attrNameLst>
                                      </p:cBhvr>
                                      <p:tavLst>
                                        <p:tav tm="0">
                                          <p:val>
                                            <p:strVal val="#ppt_x"/>
                                          </p:val>
                                        </p:tav>
                                        <p:tav tm="100000">
                                          <p:val>
                                            <p:strVal val="#ppt_x"/>
                                          </p:val>
                                        </p:tav>
                                      </p:tavLst>
                                    </p:anim>
                                    <p:anim calcmode="lin" valueType="num">
                                      <p:cBhvr>
                                        <p:cTn id="22" dur="1000" fill="hold"/>
                                        <p:tgtEl>
                                          <p:spTgt spid="33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28">
                                            <p:txEl>
                                              <p:pRg st="0" end="0"/>
                                            </p:txEl>
                                          </p:spTgt>
                                        </p:tgtEl>
                                        <p:attrNameLst>
                                          <p:attrName>style.visibility</p:attrName>
                                        </p:attrNameLst>
                                      </p:cBhvr>
                                      <p:to>
                                        <p:strVal val="visible"/>
                                      </p:to>
                                    </p:set>
                                    <p:animEffect transition="in" filter="fade">
                                      <p:cBhvr>
                                        <p:cTn id="27" dur="1000"/>
                                        <p:tgtEl>
                                          <p:spTgt spid="328">
                                            <p:txEl>
                                              <p:pRg st="0" end="0"/>
                                            </p:txEl>
                                          </p:spTgt>
                                        </p:tgtEl>
                                      </p:cBhvr>
                                    </p:animEffect>
                                    <p:anim calcmode="lin" valueType="num">
                                      <p:cBhvr>
                                        <p:cTn id="28" dur="1000" fill="hold"/>
                                        <p:tgtEl>
                                          <p:spTgt spid="328">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3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999"/>
                                          </p:stCondLst>
                                        </p:cTn>
                                        <p:tgtEl>
                                          <p:spTgt spid="6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49"/>
                                        </p:tgtEl>
                                        <p:attrNameLst>
                                          <p:attrName>style.visibility</p:attrName>
                                        </p:attrNameLst>
                                      </p:cBhvr>
                                      <p:to>
                                        <p:strVal val="visible"/>
                                      </p:to>
                                    </p:set>
                                    <p:animEffect transition="in" filter="fade">
                                      <p:cBhvr>
                                        <p:cTn id="38" dur="1000"/>
                                        <p:tgtEl>
                                          <p:spTgt spid="3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73"/>
                                        </p:tgtEl>
                                        <p:attrNameLst>
                                          <p:attrName>style.visibility</p:attrName>
                                        </p:attrNameLst>
                                      </p:cBhvr>
                                      <p:to>
                                        <p:strVal val="visible"/>
                                      </p:to>
                                    </p:set>
                                    <p:animEffect transition="in" filter="fade">
                                      <p:cBhvr>
                                        <p:cTn id="43" dur="1000"/>
                                        <p:tgtEl>
                                          <p:spTgt spid="37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999"/>
                                          </p:stCondLst>
                                        </p:cTn>
                                        <p:tgtEl>
                                          <p:spTgt spid="4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51"/>
                                        </p:tgtEl>
                                        <p:attrNameLst>
                                          <p:attrName>style.visibility</p:attrName>
                                        </p:attrNameLst>
                                      </p:cBhvr>
                                      <p:to>
                                        <p:strVal val="visible"/>
                                      </p:to>
                                    </p:set>
                                    <p:anim calcmode="lin" valueType="num">
                                      <p:cBhvr additive="base">
                                        <p:cTn id="52" dur="1000" fill="hold"/>
                                        <p:tgtEl>
                                          <p:spTgt spid="451"/>
                                        </p:tgtEl>
                                        <p:attrNameLst>
                                          <p:attrName>ppt_x</p:attrName>
                                        </p:attrNameLst>
                                      </p:cBhvr>
                                      <p:tavLst>
                                        <p:tav tm="0">
                                          <p:val>
                                            <p:strVal val="#ppt_x"/>
                                          </p:val>
                                        </p:tav>
                                        <p:tav tm="100000">
                                          <p:val>
                                            <p:strVal val="#ppt_x"/>
                                          </p:val>
                                        </p:tav>
                                      </p:tavLst>
                                    </p:anim>
                                    <p:anim calcmode="lin" valueType="num">
                                      <p:cBhvr additive="base">
                                        <p:cTn id="53" dur="1000" fill="hold"/>
                                        <p:tgtEl>
                                          <p:spTgt spid="45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53"/>
                                        </p:tgtEl>
                                        <p:attrNameLst>
                                          <p:attrName>style.visibility</p:attrName>
                                        </p:attrNameLst>
                                      </p:cBhvr>
                                      <p:to>
                                        <p:strVal val="visible"/>
                                      </p:to>
                                    </p:set>
                                    <p:anim calcmode="lin" valueType="num">
                                      <p:cBhvr additive="base">
                                        <p:cTn id="58" dur="1000" fill="hold"/>
                                        <p:tgtEl>
                                          <p:spTgt spid="453"/>
                                        </p:tgtEl>
                                        <p:attrNameLst>
                                          <p:attrName>ppt_x</p:attrName>
                                        </p:attrNameLst>
                                      </p:cBhvr>
                                      <p:tavLst>
                                        <p:tav tm="0">
                                          <p:val>
                                            <p:strVal val="#ppt_x"/>
                                          </p:val>
                                        </p:tav>
                                        <p:tav tm="100000">
                                          <p:val>
                                            <p:strVal val="#ppt_x"/>
                                          </p:val>
                                        </p:tav>
                                      </p:tavLst>
                                    </p:anim>
                                    <p:anim calcmode="lin" valueType="num">
                                      <p:cBhvr additive="base">
                                        <p:cTn id="59" dur="1000" fill="hold"/>
                                        <p:tgtEl>
                                          <p:spTgt spid="453"/>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999"/>
                                          </p:stCondLst>
                                        </p:cTn>
                                        <p:tgtEl>
                                          <p:spTgt spid="6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11"/>
                                        </p:tgtEl>
                                        <p:attrNameLst>
                                          <p:attrName>style.visibility</p:attrName>
                                        </p:attrNameLst>
                                      </p:cBhvr>
                                      <p:to>
                                        <p:strVal val="visible"/>
                                      </p:to>
                                    </p:set>
                                    <p:animEffect transition="in" filter="fade">
                                      <p:cBhvr>
                                        <p:cTn id="68" dur="1000"/>
                                        <p:tgtEl>
                                          <p:spTgt spid="41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00"/>
                                        </p:tgtEl>
                                        <p:attrNameLst>
                                          <p:attrName>style.visibility</p:attrName>
                                        </p:attrNameLst>
                                      </p:cBhvr>
                                      <p:to>
                                        <p:strVal val="visible"/>
                                      </p:to>
                                    </p:set>
                                    <p:animEffect transition="in" filter="fade">
                                      <p:cBhvr>
                                        <p:cTn id="73" dur="1000"/>
                                        <p:tgtEl>
                                          <p:spTgt spid="40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999"/>
                                          </p:stCondLst>
                                        </p:cTn>
                                        <p:tgtEl>
                                          <p:spTgt spid="45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454"/>
                                        </p:tgtEl>
                                        <p:attrNameLst>
                                          <p:attrName>style.visibility</p:attrName>
                                        </p:attrNameLst>
                                      </p:cBhvr>
                                      <p:to>
                                        <p:strVal val="visible"/>
                                      </p:to>
                                    </p:set>
                                    <p:anim calcmode="lin" valueType="num">
                                      <p:cBhvr additive="base">
                                        <p:cTn id="82" dur="1000" fill="hold"/>
                                        <p:tgtEl>
                                          <p:spTgt spid="454"/>
                                        </p:tgtEl>
                                        <p:attrNameLst>
                                          <p:attrName>ppt_x</p:attrName>
                                        </p:attrNameLst>
                                      </p:cBhvr>
                                      <p:tavLst>
                                        <p:tav tm="0">
                                          <p:val>
                                            <p:strVal val="#ppt_x"/>
                                          </p:val>
                                        </p:tav>
                                        <p:tav tm="100000">
                                          <p:val>
                                            <p:strVal val="#ppt_x"/>
                                          </p:val>
                                        </p:tav>
                                      </p:tavLst>
                                    </p:anim>
                                    <p:anim calcmode="lin" valueType="num">
                                      <p:cBhvr additive="base">
                                        <p:cTn id="83" dur="1000" fill="hold"/>
                                        <p:tgtEl>
                                          <p:spTgt spid="45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455"/>
                                        </p:tgtEl>
                                        <p:attrNameLst>
                                          <p:attrName>style.visibility</p:attrName>
                                        </p:attrNameLst>
                                      </p:cBhvr>
                                      <p:to>
                                        <p:strVal val="visible"/>
                                      </p:to>
                                    </p:set>
                                    <p:anim calcmode="lin" valueType="num">
                                      <p:cBhvr additive="base">
                                        <p:cTn id="88" dur="1000" fill="hold"/>
                                        <p:tgtEl>
                                          <p:spTgt spid="455"/>
                                        </p:tgtEl>
                                        <p:attrNameLst>
                                          <p:attrName>ppt_x</p:attrName>
                                        </p:attrNameLst>
                                      </p:cBhvr>
                                      <p:tavLst>
                                        <p:tav tm="0">
                                          <p:val>
                                            <p:strVal val="#ppt_x"/>
                                          </p:val>
                                        </p:tav>
                                        <p:tav tm="100000">
                                          <p:val>
                                            <p:strVal val="#ppt_x"/>
                                          </p:val>
                                        </p:tav>
                                      </p:tavLst>
                                    </p:anim>
                                    <p:anim calcmode="lin" valueType="num">
                                      <p:cBhvr additive="base">
                                        <p:cTn id="89" dur="1000" fill="hold"/>
                                        <p:tgtEl>
                                          <p:spTgt spid="4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9" grpId="0" animBg="1"/>
      <p:bldP spid="60" grpId="0" animBg="1"/>
      <p:bldP spid="328" grpId="0" build="p"/>
      <p:bldP spid="331" grpId="0"/>
      <p:bldP spid="442" grpId="0" animBg="1"/>
      <p:bldP spid="451" grpId="0"/>
      <p:bldP spid="452" grpId="0" animBg="1"/>
      <p:bldP spid="453" grpId="0"/>
      <p:bldP spid="454" grpId="0"/>
      <p:bldP spid="455" grpId="0"/>
      <p:bldP spid="4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US" dirty="0"/>
              <a:t>Data Set Overview</a:t>
            </a:r>
            <a:endParaRPr dirty="0"/>
          </a:p>
        </p:txBody>
      </p:sp>
      <p:pic>
        <p:nvPicPr>
          <p:cNvPr id="358" name="Google Shape;358;p37"/>
          <p:cNvPicPr preferRelativeResize="0"/>
          <p:nvPr/>
        </p:nvPicPr>
        <p:blipFill rotWithShape="1">
          <a:blip r:embed="rId3">
            <a:alphaModFix/>
          </a:blip>
          <a:srcRect l="9920" t="1603" r="55047" b="23118"/>
          <a:stretch/>
        </p:blipFill>
        <p:spPr>
          <a:xfrm>
            <a:off x="888638" y="1519475"/>
            <a:ext cx="1257300" cy="2702100"/>
          </a:xfrm>
          <a:prstGeom prst="roundRect">
            <a:avLst>
              <a:gd name="adj" fmla="val 16667"/>
            </a:avLst>
          </a:prstGeom>
          <a:noFill/>
          <a:ln>
            <a:noFill/>
          </a:ln>
        </p:spPr>
      </p:pic>
      <p:sp>
        <p:nvSpPr>
          <p:cNvPr id="359" name="Google Shape;359;p37"/>
          <p:cNvSpPr txBox="1"/>
          <p:nvPr/>
        </p:nvSpPr>
        <p:spPr>
          <a:xfrm flipH="1">
            <a:off x="3648624" y="3372684"/>
            <a:ext cx="3927073" cy="23189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dirty="0">
                <a:solidFill>
                  <a:srgbClr val="474F85"/>
                </a:solidFill>
                <a:latin typeface="Montserrat SemiBold"/>
                <a:ea typeface="Lato"/>
                <a:cs typeface="Lato"/>
                <a:sym typeface="Montserrat SemiBold"/>
              </a:rPr>
              <a:t>General Info:</a:t>
            </a:r>
            <a:endParaRPr dirty="0">
              <a:latin typeface="Lato"/>
              <a:ea typeface="Lato"/>
              <a:cs typeface="Lato"/>
              <a:sym typeface="Lato"/>
            </a:endParaRPr>
          </a:p>
        </p:txBody>
      </p:sp>
      <p:cxnSp>
        <p:nvCxnSpPr>
          <p:cNvPr id="360" name="Google Shape;360;p37"/>
          <p:cNvCxnSpPr>
            <a:cxnSpLocks/>
          </p:cNvCxnSpPr>
          <p:nvPr/>
        </p:nvCxnSpPr>
        <p:spPr>
          <a:xfrm>
            <a:off x="2245300" y="2138750"/>
            <a:ext cx="6570088" cy="0"/>
          </a:xfrm>
          <a:prstGeom prst="straightConnector1">
            <a:avLst/>
          </a:prstGeom>
          <a:noFill/>
          <a:ln w="19050" cap="flat" cmpd="sng">
            <a:solidFill>
              <a:srgbClr val="474F85"/>
            </a:solidFill>
            <a:prstDash val="solid"/>
            <a:round/>
            <a:headEnd type="none" w="med" len="med"/>
            <a:tailEnd type="oval" w="med" len="med"/>
          </a:ln>
        </p:spPr>
      </p:cxnSp>
      <p:sp>
        <p:nvSpPr>
          <p:cNvPr id="361" name="Google Shape;361;p37"/>
          <p:cNvSpPr txBox="1"/>
          <p:nvPr/>
        </p:nvSpPr>
        <p:spPr>
          <a:xfrm>
            <a:off x="3600285" y="2226967"/>
            <a:ext cx="1331276" cy="682800"/>
          </a:xfrm>
          <a:prstGeom prst="rect">
            <a:avLst/>
          </a:prstGeom>
          <a:noFill/>
          <a:ln>
            <a:noFill/>
          </a:ln>
        </p:spPr>
        <p:txBody>
          <a:bodyPr spcFirstLastPara="1" wrap="square" lIns="0" tIns="0" rIns="0" bIns="0" anchor="t" anchorCtr="0">
            <a:noAutofit/>
          </a:bodyPr>
          <a:lstStyle/>
          <a:p>
            <a:pPr marL="0" lvl="0" indent="0" algn="l" rtl="0">
              <a:spcBef>
                <a:spcPts val="0"/>
              </a:spcBef>
              <a:spcAft>
                <a:spcPts val="1600"/>
              </a:spcAft>
              <a:buNone/>
            </a:pPr>
            <a:r>
              <a:rPr lang="en" dirty="0">
                <a:latin typeface="Lato"/>
                <a:ea typeface="Lato"/>
                <a:cs typeface="Lato"/>
                <a:sym typeface="Lato"/>
              </a:rPr>
              <a:t>Average Licensed Bed Occupancy Rate</a:t>
            </a:r>
            <a:endParaRPr dirty="0">
              <a:latin typeface="Lato"/>
              <a:ea typeface="Lato"/>
              <a:cs typeface="Lato"/>
              <a:sym typeface="Lato"/>
            </a:endParaRPr>
          </a:p>
        </p:txBody>
      </p:sp>
      <p:sp>
        <p:nvSpPr>
          <p:cNvPr id="362" name="Google Shape;362;p37"/>
          <p:cNvSpPr txBox="1"/>
          <p:nvPr/>
        </p:nvSpPr>
        <p:spPr>
          <a:xfrm>
            <a:off x="5352812" y="2226967"/>
            <a:ext cx="1175700" cy="682800"/>
          </a:xfrm>
          <a:prstGeom prst="rect">
            <a:avLst/>
          </a:prstGeom>
          <a:noFill/>
          <a:ln>
            <a:noFill/>
          </a:ln>
        </p:spPr>
        <p:txBody>
          <a:bodyPr spcFirstLastPara="1" wrap="square" lIns="0" tIns="0" rIns="0" bIns="0" anchor="t" anchorCtr="0">
            <a:noAutofit/>
          </a:bodyPr>
          <a:lstStyle/>
          <a:p>
            <a:pPr marL="0" lvl="0" indent="0" algn="l" rtl="0">
              <a:spcBef>
                <a:spcPts val="0"/>
              </a:spcBef>
              <a:spcAft>
                <a:spcPts val="1600"/>
              </a:spcAft>
              <a:buNone/>
            </a:pPr>
            <a:r>
              <a:rPr lang="en-US" dirty="0">
                <a:latin typeface="Lato"/>
                <a:ea typeface="Lato"/>
                <a:cs typeface="Lato"/>
                <a:sym typeface="Lato"/>
              </a:rPr>
              <a:t>Unassisted Fall Rate per 1,000 Patient Days</a:t>
            </a:r>
            <a:endParaRPr dirty="0">
              <a:latin typeface="Lato"/>
              <a:ea typeface="Lato"/>
              <a:cs typeface="Lato"/>
              <a:sym typeface="Lato"/>
            </a:endParaRPr>
          </a:p>
        </p:txBody>
      </p:sp>
      <p:sp>
        <p:nvSpPr>
          <p:cNvPr id="363" name="Google Shape;363;p37"/>
          <p:cNvSpPr txBox="1"/>
          <p:nvPr/>
        </p:nvSpPr>
        <p:spPr>
          <a:xfrm>
            <a:off x="2292347" y="1739850"/>
            <a:ext cx="1536851" cy="295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600"/>
              </a:spcAft>
              <a:buClr>
                <a:srgbClr val="474F85"/>
              </a:buClr>
              <a:buSzPts val="1100"/>
              <a:buFont typeface="Arial"/>
              <a:buNone/>
            </a:pPr>
            <a:r>
              <a:rPr lang="en" sz="1600" dirty="0">
                <a:solidFill>
                  <a:srgbClr val="474F85"/>
                </a:solidFill>
                <a:latin typeface="Montserrat SemiBold"/>
                <a:ea typeface="Montserrat SemiBold"/>
                <a:cs typeface="Montserrat SemiBold"/>
                <a:sym typeface="Montserrat SemiBold"/>
              </a:rPr>
              <a:t>Key Variables</a:t>
            </a:r>
            <a:endParaRPr sz="1600" dirty="0">
              <a:solidFill>
                <a:srgbClr val="474F85"/>
              </a:solidFill>
              <a:latin typeface="Montserrat SemiBold"/>
              <a:ea typeface="Montserrat SemiBold"/>
              <a:cs typeface="Montserrat SemiBold"/>
              <a:sym typeface="Montserrat SemiBold"/>
            </a:endParaRPr>
          </a:p>
        </p:txBody>
      </p:sp>
      <p:sp>
        <p:nvSpPr>
          <p:cNvPr id="366" name="Google Shape;366;p37"/>
          <p:cNvSpPr txBox="1"/>
          <p:nvPr/>
        </p:nvSpPr>
        <p:spPr>
          <a:xfrm>
            <a:off x="2472923" y="2245175"/>
            <a:ext cx="1175700" cy="682800"/>
          </a:xfrm>
          <a:prstGeom prst="rect">
            <a:avLst/>
          </a:prstGeom>
          <a:noFill/>
          <a:ln>
            <a:noFill/>
          </a:ln>
        </p:spPr>
        <p:txBody>
          <a:bodyPr spcFirstLastPara="1" wrap="square" lIns="0" tIns="0" rIns="0" bIns="0" anchor="t" anchorCtr="0">
            <a:noAutofit/>
          </a:bodyPr>
          <a:lstStyle/>
          <a:p>
            <a:pPr marL="0" lvl="0" indent="0" algn="l" rtl="0">
              <a:spcBef>
                <a:spcPts val="0"/>
              </a:spcBef>
              <a:spcAft>
                <a:spcPts val="1600"/>
              </a:spcAft>
              <a:buNone/>
            </a:pPr>
            <a:r>
              <a:rPr lang="en" dirty="0">
                <a:latin typeface="Lato"/>
                <a:ea typeface="Lato"/>
                <a:cs typeface="Lato"/>
                <a:sym typeface="Lato"/>
              </a:rPr>
              <a:t>Month</a:t>
            </a:r>
            <a:endParaRPr dirty="0">
              <a:latin typeface="Lato"/>
              <a:ea typeface="Lato"/>
              <a:cs typeface="Lato"/>
              <a:sym typeface="Lato"/>
            </a:endParaRPr>
          </a:p>
        </p:txBody>
      </p:sp>
      <p:cxnSp>
        <p:nvCxnSpPr>
          <p:cNvPr id="367" name="Google Shape;367;p37"/>
          <p:cNvCxnSpPr/>
          <p:nvPr/>
        </p:nvCxnSpPr>
        <p:spPr>
          <a:xfrm>
            <a:off x="2245300" y="3950775"/>
            <a:ext cx="1218600" cy="0"/>
          </a:xfrm>
          <a:prstGeom prst="straightConnector1">
            <a:avLst/>
          </a:prstGeom>
          <a:noFill/>
          <a:ln w="19050" cap="flat" cmpd="sng">
            <a:solidFill>
              <a:srgbClr val="474F85"/>
            </a:solidFill>
            <a:prstDash val="solid"/>
            <a:round/>
            <a:headEnd type="none" w="med" len="med"/>
            <a:tailEnd type="oval" w="med" len="med"/>
          </a:ln>
        </p:spPr>
      </p:cxnSp>
      <p:pic>
        <p:nvPicPr>
          <p:cNvPr id="368" name="Google Shape;368;p37">
            <a:hlinkClick r:id="" action="ppaction://noaction"/>
          </p:cNvPr>
          <p:cNvPicPr preferRelativeResize="0"/>
          <p:nvPr/>
        </p:nvPicPr>
        <p:blipFill rotWithShape="1">
          <a:blip r:embed="rId4">
            <a:alphaModFix/>
          </a:blip>
          <a:srcRect l="54419" t="75731" r="37524" b="18592"/>
          <a:stretch/>
        </p:blipFill>
        <p:spPr>
          <a:xfrm>
            <a:off x="1579960" y="4047204"/>
            <a:ext cx="328889" cy="231736"/>
          </a:xfrm>
          <a:prstGeom prst="rect">
            <a:avLst/>
          </a:prstGeom>
          <a:noFill/>
          <a:ln>
            <a:noFill/>
          </a:ln>
        </p:spPr>
      </p:pic>
      <p:pic>
        <p:nvPicPr>
          <p:cNvPr id="369" name="Google Shape;369;p37">
            <a:hlinkClick r:id="" action="ppaction://noaction"/>
          </p:cNvPr>
          <p:cNvPicPr preferRelativeResize="0"/>
          <p:nvPr/>
        </p:nvPicPr>
        <p:blipFill rotWithShape="1">
          <a:blip r:embed="rId4">
            <a:alphaModFix/>
          </a:blip>
          <a:srcRect l="42246" t="71149" r="48193" b="21101"/>
          <a:stretch/>
        </p:blipFill>
        <p:spPr>
          <a:xfrm>
            <a:off x="1329215" y="3909653"/>
            <a:ext cx="390329" cy="316387"/>
          </a:xfrm>
          <a:prstGeom prst="rect">
            <a:avLst/>
          </a:prstGeom>
          <a:noFill/>
          <a:ln>
            <a:noFill/>
          </a:ln>
        </p:spPr>
      </p:pic>
      <p:pic>
        <p:nvPicPr>
          <p:cNvPr id="370" name="Google Shape;370;p37">
            <a:hlinkClick r:id="" action="ppaction://noaction"/>
          </p:cNvPr>
          <p:cNvPicPr preferRelativeResize="0"/>
          <p:nvPr/>
        </p:nvPicPr>
        <p:blipFill rotWithShape="1">
          <a:blip r:embed="rId4">
            <a:alphaModFix/>
          </a:blip>
          <a:srcRect l="50933" t="84150" r="41010" b="10798"/>
          <a:stretch/>
        </p:blipFill>
        <p:spPr>
          <a:xfrm>
            <a:off x="1305131" y="4120647"/>
            <a:ext cx="328889" cy="206239"/>
          </a:xfrm>
          <a:prstGeom prst="rect">
            <a:avLst/>
          </a:prstGeom>
          <a:noFill/>
          <a:ln>
            <a:noFill/>
          </a:ln>
        </p:spPr>
      </p:pic>
      <p:pic>
        <p:nvPicPr>
          <p:cNvPr id="371" name="Google Shape;371;p37">
            <a:hlinkClick r:id="" action="ppaction://hlinkshowjump?jump=nextslide"/>
          </p:cNvPr>
          <p:cNvPicPr preferRelativeResize="0"/>
          <p:nvPr/>
        </p:nvPicPr>
        <p:blipFill rotWithShape="1">
          <a:blip r:embed="rId5">
            <a:alphaModFix/>
          </a:blip>
          <a:srcRect l="11164" t="27567" r="18532" b="39025"/>
          <a:stretch/>
        </p:blipFill>
        <p:spPr>
          <a:xfrm>
            <a:off x="8542799" y="189011"/>
            <a:ext cx="389103" cy="161974"/>
          </a:xfrm>
          <a:prstGeom prst="rect">
            <a:avLst/>
          </a:prstGeom>
          <a:noFill/>
          <a:ln>
            <a:noFill/>
          </a:ln>
        </p:spPr>
      </p:pic>
      <p:pic>
        <p:nvPicPr>
          <p:cNvPr id="372" name="Google Shape;372;p37">
            <a:hlinkClick r:id="" action="ppaction://hlinkshowjump?jump=previousslide"/>
          </p:cNvPr>
          <p:cNvPicPr preferRelativeResize="0"/>
          <p:nvPr/>
        </p:nvPicPr>
        <p:blipFill rotWithShape="1">
          <a:blip r:embed="rId5">
            <a:alphaModFix/>
          </a:blip>
          <a:srcRect l="11164" t="27567" r="18532" b="39025"/>
          <a:stretch/>
        </p:blipFill>
        <p:spPr>
          <a:xfrm flipH="1">
            <a:off x="8042649" y="189011"/>
            <a:ext cx="389103" cy="161974"/>
          </a:xfrm>
          <a:prstGeom prst="rect">
            <a:avLst/>
          </a:prstGeom>
          <a:noFill/>
          <a:ln>
            <a:noFill/>
          </a:ln>
        </p:spPr>
      </p:pic>
      <p:sp>
        <p:nvSpPr>
          <p:cNvPr id="373" name="Google Shape;373;p37">
            <a:hlinkClick r:id="rId6"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74" name="Google Shape;374;p37">
            <a:hlinkClick r:id="rId6" action="ppaction://hlinksldjump"/>
          </p:cNvPr>
          <p:cNvPicPr preferRelativeResize="0"/>
          <p:nvPr/>
        </p:nvPicPr>
        <p:blipFill>
          <a:blip r:embed="rId7">
            <a:alphaModFix/>
          </a:blip>
          <a:stretch>
            <a:fillRect/>
          </a:stretch>
        </p:blipFill>
        <p:spPr>
          <a:xfrm>
            <a:off x="285784" y="212345"/>
            <a:ext cx="389103" cy="341049"/>
          </a:xfrm>
          <a:prstGeom prst="rect">
            <a:avLst/>
          </a:prstGeom>
          <a:noFill/>
          <a:ln>
            <a:noFill/>
          </a:ln>
        </p:spPr>
      </p:pic>
      <p:sp>
        <p:nvSpPr>
          <p:cNvPr id="375" name="Google Shape;375;p37"/>
          <p:cNvSpPr txBox="1"/>
          <p:nvPr/>
        </p:nvSpPr>
        <p:spPr>
          <a:xfrm flipH="1">
            <a:off x="3648623" y="3680784"/>
            <a:ext cx="2814089" cy="231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dirty="0">
                <a:solidFill>
                  <a:srgbClr val="474F85"/>
                </a:solidFill>
                <a:latin typeface="Montserrat SemiBold"/>
                <a:ea typeface="Montserrat SemiBold"/>
                <a:cs typeface="Montserrat SemiBold"/>
                <a:sym typeface="Montserrat SemiBold"/>
              </a:rPr>
              <a:t>Source:</a:t>
            </a:r>
            <a:r>
              <a:rPr lang="en" dirty="0">
                <a:latin typeface="Barlow Semi Condensed"/>
                <a:ea typeface="Barlow Semi Condensed"/>
                <a:cs typeface="Barlow Semi Condensed"/>
                <a:sym typeface="Barlow Semi Condensed"/>
              </a:rPr>
              <a:t> </a:t>
            </a:r>
            <a:r>
              <a:rPr lang="en" dirty="0">
                <a:latin typeface="Lato"/>
                <a:ea typeface="Lato"/>
                <a:cs typeface="Lato"/>
                <a:sym typeface="Lato"/>
              </a:rPr>
              <a:t>Fortis General Hospital</a:t>
            </a:r>
            <a:endParaRPr dirty="0">
              <a:latin typeface="Lato"/>
              <a:ea typeface="Lato"/>
              <a:cs typeface="Lato"/>
              <a:sym typeface="Lato"/>
            </a:endParaRPr>
          </a:p>
        </p:txBody>
      </p:sp>
      <p:sp>
        <p:nvSpPr>
          <p:cNvPr id="376" name="Google Shape;376;p37"/>
          <p:cNvSpPr txBox="1"/>
          <p:nvPr/>
        </p:nvSpPr>
        <p:spPr>
          <a:xfrm flipH="1">
            <a:off x="3648624" y="3988884"/>
            <a:ext cx="2485475" cy="231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2"/>
              </a:buClr>
              <a:buSzPts val="1100"/>
              <a:buFont typeface="Arial"/>
              <a:buNone/>
            </a:pPr>
            <a:r>
              <a:rPr lang="en" dirty="0">
                <a:solidFill>
                  <a:schemeClr val="dk1"/>
                </a:solidFill>
                <a:latin typeface="Montserrat SemiBold"/>
                <a:ea typeface="Montserrat SemiBold"/>
                <a:cs typeface="Montserrat SemiBold"/>
                <a:sym typeface="Montserrat SemiBold"/>
              </a:rPr>
              <a:t>Size:</a:t>
            </a:r>
            <a:r>
              <a:rPr lang="en" dirty="0">
                <a:solidFill>
                  <a:schemeClr val="dk2"/>
                </a:solidFill>
                <a:latin typeface="Barlow Semi Condensed"/>
                <a:ea typeface="Barlow Semi Condensed"/>
                <a:cs typeface="Barlow Semi Condensed"/>
                <a:sym typeface="Barlow Semi Condensed"/>
              </a:rPr>
              <a:t> </a:t>
            </a:r>
            <a:r>
              <a:rPr lang="en" dirty="0">
                <a:solidFill>
                  <a:schemeClr val="dk2"/>
                </a:solidFill>
                <a:latin typeface="Lato"/>
                <a:ea typeface="Lato"/>
                <a:cs typeface="Lato"/>
                <a:sym typeface="Lato"/>
              </a:rPr>
              <a:t>60 rows and 4 columns</a:t>
            </a:r>
            <a:endParaRPr dirty="0">
              <a:latin typeface="Lato"/>
              <a:ea typeface="Lato"/>
              <a:cs typeface="Lato"/>
              <a:sym typeface="Lato"/>
            </a:endParaRPr>
          </a:p>
        </p:txBody>
      </p:sp>
      <p:sp>
        <p:nvSpPr>
          <p:cNvPr id="377" name="Google Shape;377;p37"/>
          <p:cNvSpPr txBox="1"/>
          <p:nvPr/>
        </p:nvSpPr>
        <p:spPr>
          <a:xfrm flipH="1">
            <a:off x="3648625" y="4296984"/>
            <a:ext cx="2157900" cy="231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latin typeface="Montserrat SemiBold"/>
                <a:ea typeface="Montserrat SemiBold"/>
                <a:cs typeface="Montserrat SemiBold"/>
                <a:sym typeface="Montserrat SemiBold"/>
              </a:rPr>
              <a:t>Timeframe:</a:t>
            </a:r>
            <a:r>
              <a:rPr lang="en" dirty="0">
                <a:solidFill>
                  <a:schemeClr val="dk2"/>
                </a:solidFill>
                <a:latin typeface="Barlow Semi Condensed"/>
                <a:ea typeface="Barlow Semi Condensed"/>
                <a:cs typeface="Barlow Semi Condensed"/>
                <a:sym typeface="Barlow Semi Condensed"/>
              </a:rPr>
              <a:t> </a:t>
            </a:r>
            <a:r>
              <a:rPr lang="en" dirty="0">
                <a:solidFill>
                  <a:schemeClr val="dk2"/>
                </a:solidFill>
                <a:latin typeface="Lato"/>
                <a:ea typeface="Lato"/>
                <a:cs typeface="Lato"/>
                <a:sym typeface="Lato"/>
              </a:rPr>
              <a:t>5 years</a:t>
            </a:r>
            <a:endParaRPr dirty="0">
              <a:latin typeface="Lato"/>
              <a:ea typeface="Lato"/>
              <a:cs typeface="Lato"/>
              <a:sym typeface="Lato"/>
            </a:endParaRPr>
          </a:p>
        </p:txBody>
      </p:sp>
      <p:sp>
        <p:nvSpPr>
          <p:cNvPr id="3" name="Google Shape;362;p37">
            <a:extLst>
              <a:ext uri="{FF2B5EF4-FFF2-40B4-BE49-F238E27FC236}">
                <a16:creationId xmlns:a16="http://schemas.microsoft.com/office/drawing/2014/main" id="{20A0760F-30AF-4380-D3B9-ADB499A036A3}"/>
              </a:ext>
            </a:extLst>
          </p:cNvPr>
          <p:cNvSpPr txBox="1"/>
          <p:nvPr/>
        </p:nvSpPr>
        <p:spPr>
          <a:xfrm>
            <a:off x="7185399" y="2226967"/>
            <a:ext cx="1714499" cy="682800"/>
          </a:xfrm>
          <a:prstGeom prst="rect">
            <a:avLst/>
          </a:prstGeom>
          <a:noFill/>
          <a:ln>
            <a:noFill/>
          </a:ln>
        </p:spPr>
        <p:txBody>
          <a:bodyPr spcFirstLastPara="1" wrap="square" lIns="0" tIns="0" rIns="0" bIns="0" anchor="t" anchorCtr="0">
            <a:noAutofit/>
          </a:bodyPr>
          <a:lstStyle/>
          <a:p>
            <a:pPr marL="0" lvl="0" indent="0" algn="l" rtl="0">
              <a:spcBef>
                <a:spcPts val="0"/>
              </a:spcBef>
              <a:spcAft>
                <a:spcPts val="1600"/>
              </a:spcAft>
              <a:buNone/>
            </a:pPr>
            <a:r>
              <a:rPr lang="en" dirty="0">
                <a:latin typeface="Lato"/>
                <a:ea typeface="Lato"/>
                <a:cs typeface="Lato"/>
                <a:sym typeface="Lato"/>
              </a:rPr>
              <a:t>Staff Responsiveness Domain Top Box Scores</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9"/>
                                          </p:stCondLst>
                                        </p:cTn>
                                        <p:tgtEl>
                                          <p:spTgt spid="3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3"/>
                                        </p:tgtEl>
                                        <p:attrNameLst>
                                          <p:attrName>style.visibility</p:attrName>
                                        </p:attrNameLst>
                                      </p:cBhvr>
                                      <p:to>
                                        <p:strVal val="visible"/>
                                      </p:to>
                                    </p:set>
                                    <p:animEffect transition="in" filter="fade">
                                      <p:cBhvr>
                                        <p:cTn id="15" dur="1000"/>
                                        <p:tgtEl>
                                          <p:spTgt spid="36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6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66"/>
                                        </p:tgtEl>
                                        <p:attrNameLst>
                                          <p:attrName>style.visibility</p:attrName>
                                        </p:attrNameLst>
                                      </p:cBhvr>
                                      <p:to>
                                        <p:strVal val="visible"/>
                                      </p:to>
                                    </p:set>
                                    <p:animEffect transition="in" filter="fade">
                                      <p:cBhvr>
                                        <p:cTn id="24" dur="1000"/>
                                        <p:tgtEl>
                                          <p:spTgt spid="3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1"/>
                                        </p:tgtEl>
                                        <p:attrNameLst>
                                          <p:attrName>style.visibility</p:attrName>
                                        </p:attrNameLst>
                                      </p:cBhvr>
                                      <p:to>
                                        <p:strVal val="visible"/>
                                      </p:to>
                                    </p:set>
                                    <p:animEffect transition="in" filter="fade">
                                      <p:cBhvr>
                                        <p:cTn id="29" dur="1000"/>
                                        <p:tgtEl>
                                          <p:spTgt spid="36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2"/>
                                        </p:tgtEl>
                                        <p:attrNameLst>
                                          <p:attrName>style.visibility</p:attrName>
                                        </p:attrNameLst>
                                      </p:cBhvr>
                                      <p:to>
                                        <p:strVal val="visible"/>
                                      </p:to>
                                    </p:set>
                                    <p:animEffect transition="in" filter="fade">
                                      <p:cBhvr>
                                        <p:cTn id="34" dur="1000"/>
                                        <p:tgtEl>
                                          <p:spTgt spid="3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999"/>
                                          </p:stCondLst>
                                        </p:cTn>
                                        <p:tgtEl>
                                          <p:spTgt spid="36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59"/>
                                        </p:tgtEl>
                                        <p:attrNameLst>
                                          <p:attrName>style.visibility</p:attrName>
                                        </p:attrNameLst>
                                      </p:cBhvr>
                                      <p:to>
                                        <p:strVal val="visible"/>
                                      </p:to>
                                    </p:set>
                                    <p:animEffect transition="in" filter="fade">
                                      <p:cBhvr>
                                        <p:cTn id="48" dur="1000"/>
                                        <p:tgtEl>
                                          <p:spTgt spid="35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75"/>
                                        </p:tgtEl>
                                        <p:attrNameLst>
                                          <p:attrName>style.visibility</p:attrName>
                                        </p:attrNameLst>
                                      </p:cBhvr>
                                      <p:to>
                                        <p:strVal val="visible"/>
                                      </p:to>
                                    </p:set>
                                    <p:animEffect transition="in" filter="fade">
                                      <p:cBhvr>
                                        <p:cTn id="53" dur="1000"/>
                                        <p:tgtEl>
                                          <p:spTgt spid="37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6"/>
                                        </p:tgtEl>
                                        <p:attrNameLst>
                                          <p:attrName>style.visibility</p:attrName>
                                        </p:attrNameLst>
                                      </p:cBhvr>
                                      <p:to>
                                        <p:strVal val="visible"/>
                                      </p:to>
                                    </p:set>
                                    <p:animEffect transition="in" filter="fade">
                                      <p:cBhvr>
                                        <p:cTn id="58" dur="1000"/>
                                        <p:tgtEl>
                                          <p:spTgt spid="37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77"/>
                                        </p:tgtEl>
                                        <p:attrNameLst>
                                          <p:attrName>style.visibility</p:attrName>
                                        </p:attrNameLst>
                                      </p:cBhvr>
                                      <p:to>
                                        <p:strVal val="visible"/>
                                      </p:to>
                                    </p:set>
                                    <p:animEffect transition="in" filter="fade">
                                      <p:cBhvr>
                                        <p:cTn id="63"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p:bldP spid="359" grpId="0"/>
      <p:bldP spid="361" grpId="0"/>
      <p:bldP spid="362" grpId="0"/>
      <p:bldP spid="363" grpId="0"/>
      <p:bldP spid="366" grpId="0"/>
      <p:bldP spid="375" grpId="0"/>
      <p:bldP spid="376" grpId="0"/>
      <p:bldP spid="37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6"/>
          <p:cNvSpPr txBox="1">
            <a:spLocks noGrp="1"/>
          </p:cNvSpPr>
          <p:nvPr>
            <p:ph type="title"/>
          </p:nvPr>
        </p:nvSpPr>
        <p:spPr>
          <a:xfrm>
            <a:off x="819152" y="1490100"/>
            <a:ext cx="2581274" cy="167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Data Analysis</a:t>
            </a:r>
            <a:endParaRPr sz="4000" dirty="0"/>
          </a:p>
        </p:txBody>
      </p:sp>
      <p:pic>
        <p:nvPicPr>
          <p:cNvPr id="645" name="Google Shape;645;p46">
            <a:hlinkClick r:id="" action="ppaction://hlinkshowjump?jump=nextslide"/>
          </p:cNvPr>
          <p:cNvPicPr preferRelativeResize="0"/>
          <p:nvPr/>
        </p:nvPicPr>
        <p:blipFill rotWithShape="1">
          <a:blip r:embed="rId3">
            <a:alphaModFix/>
          </a:blip>
          <a:srcRect l="11164" t="27567" r="18532" b="39025"/>
          <a:stretch/>
        </p:blipFill>
        <p:spPr>
          <a:xfrm>
            <a:off x="8542799" y="189011"/>
            <a:ext cx="389103" cy="161974"/>
          </a:xfrm>
          <a:prstGeom prst="rect">
            <a:avLst/>
          </a:prstGeom>
          <a:noFill/>
          <a:ln>
            <a:noFill/>
          </a:ln>
        </p:spPr>
      </p:pic>
      <p:pic>
        <p:nvPicPr>
          <p:cNvPr id="646" name="Google Shape;646;p46">
            <a:hlinkClick r:id="" action="ppaction://hlinkshowjump?jump=previousslide"/>
          </p:cNvPr>
          <p:cNvPicPr preferRelativeResize="0"/>
          <p:nvPr/>
        </p:nvPicPr>
        <p:blipFill rotWithShape="1">
          <a:blip r:embed="rId3">
            <a:alphaModFix/>
          </a:blip>
          <a:srcRect l="11164" t="27567" r="18532" b="39025"/>
          <a:stretch/>
        </p:blipFill>
        <p:spPr>
          <a:xfrm flipH="1">
            <a:off x="8042649" y="189011"/>
            <a:ext cx="389103" cy="161974"/>
          </a:xfrm>
          <a:prstGeom prst="rect">
            <a:avLst/>
          </a:prstGeom>
          <a:noFill/>
          <a:ln>
            <a:noFill/>
          </a:ln>
        </p:spPr>
      </p:pic>
      <p:sp>
        <p:nvSpPr>
          <p:cNvPr id="647" name="Google Shape;647;p46">
            <a:hlinkClick r:id="rId4"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48" name="Google Shape;648;p46">
            <a:hlinkClick r:id="rId4"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pic>
        <p:nvPicPr>
          <p:cNvPr id="2" name="Google Shape;1250;p62">
            <a:extLst>
              <a:ext uri="{FF2B5EF4-FFF2-40B4-BE49-F238E27FC236}">
                <a16:creationId xmlns:a16="http://schemas.microsoft.com/office/drawing/2014/main" id="{95131A3E-E879-E25F-ADFC-D2B152304AC6}"/>
              </a:ext>
            </a:extLst>
          </p:cNvPr>
          <p:cNvPicPr preferRelativeResize="0"/>
          <p:nvPr/>
        </p:nvPicPr>
        <p:blipFill rotWithShape="1">
          <a:blip r:embed="rId6">
            <a:alphaModFix/>
          </a:blip>
          <a:srcRect/>
          <a:stretch/>
        </p:blipFill>
        <p:spPr>
          <a:xfrm>
            <a:off x="5358809" y="1972340"/>
            <a:ext cx="3785191" cy="31711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6D30-9574-8C05-0D9E-572CD5C53F9C}"/>
              </a:ext>
            </a:extLst>
          </p:cNvPr>
          <p:cNvSpPr>
            <a:spLocks noGrp="1"/>
          </p:cNvSpPr>
          <p:nvPr>
            <p:ph type="title"/>
          </p:nvPr>
        </p:nvSpPr>
        <p:spPr>
          <a:xfrm>
            <a:off x="719999" y="406925"/>
            <a:ext cx="7704000" cy="572700"/>
          </a:xfrm>
        </p:spPr>
        <p:txBody>
          <a:bodyPr/>
          <a:lstStyle/>
          <a:p>
            <a:r>
              <a:rPr lang="en-US" dirty="0"/>
              <a:t>Time Series Decomposition</a:t>
            </a:r>
            <a:endParaRPr lang="en-IN" dirty="0"/>
          </a:p>
        </p:txBody>
      </p:sp>
      <p:sp>
        <p:nvSpPr>
          <p:cNvPr id="3" name="Text Placeholder 2">
            <a:extLst>
              <a:ext uri="{FF2B5EF4-FFF2-40B4-BE49-F238E27FC236}">
                <a16:creationId xmlns:a16="http://schemas.microsoft.com/office/drawing/2014/main" id="{8196A194-E75A-FBFC-8589-356AC563225C}"/>
              </a:ext>
            </a:extLst>
          </p:cNvPr>
          <p:cNvSpPr>
            <a:spLocks noGrp="1"/>
          </p:cNvSpPr>
          <p:nvPr>
            <p:ph type="body" idx="1"/>
          </p:nvPr>
        </p:nvSpPr>
        <p:spPr>
          <a:xfrm>
            <a:off x="202405" y="3849670"/>
            <a:ext cx="8824913" cy="929767"/>
          </a:xfrm>
        </p:spPr>
        <p:txBody>
          <a:bodyPr/>
          <a:lstStyle/>
          <a:p>
            <a:r>
              <a:rPr lang="en-US" dirty="0"/>
              <a:t>This is your original time series</a:t>
            </a:r>
          </a:p>
          <a:p>
            <a:r>
              <a:rPr lang="en-US" dirty="0"/>
              <a:t>Shows significant fluctuations month-to-month, ranging roughly from 1.0 to 3.5 falls per 1000 patient days</a:t>
            </a:r>
          </a:p>
          <a:p>
            <a:r>
              <a:rPr lang="en-US" dirty="0"/>
              <a:t>There's no obvious sharp spike or crash, but there are periodic peaks and dips suggesting some seasonality</a:t>
            </a:r>
          </a:p>
        </p:txBody>
      </p:sp>
      <p:pic>
        <p:nvPicPr>
          <p:cNvPr id="5" name="Picture 4">
            <a:extLst>
              <a:ext uri="{FF2B5EF4-FFF2-40B4-BE49-F238E27FC236}">
                <a16:creationId xmlns:a16="http://schemas.microsoft.com/office/drawing/2014/main" id="{7E7393A6-15F4-5F7D-7130-5F5BA4524013}"/>
              </a:ext>
            </a:extLst>
          </p:cNvPr>
          <p:cNvPicPr>
            <a:picLocks noChangeAspect="1"/>
          </p:cNvPicPr>
          <p:nvPr/>
        </p:nvPicPr>
        <p:blipFill>
          <a:blip r:embed="rId3"/>
          <a:stretch>
            <a:fillRect/>
          </a:stretch>
        </p:blipFill>
        <p:spPr>
          <a:xfrm>
            <a:off x="423834" y="904867"/>
            <a:ext cx="7791507" cy="2190766"/>
          </a:xfrm>
          <a:prstGeom prst="rect">
            <a:avLst/>
          </a:prstGeom>
        </p:spPr>
      </p:pic>
    </p:spTree>
    <p:extLst>
      <p:ext uri="{BB962C8B-B14F-4D97-AF65-F5344CB8AC3E}">
        <p14:creationId xmlns:p14="http://schemas.microsoft.com/office/powerpoint/2010/main" val="290178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999"/>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999"/>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999"/>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DF82D-20E1-0B51-2D01-6A8ACDAFE40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22BD5C7-98B0-B01B-5AAC-64EAC4E5FAB0}"/>
              </a:ext>
            </a:extLst>
          </p:cNvPr>
          <p:cNvSpPr>
            <a:spLocks noGrp="1"/>
          </p:cNvSpPr>
          <p:nvPr>
            <p:ph type="body" idx="1"/>
          </p:nvPr>
        </p:nvSpPr>
        <p:spPr>
          <a:xfrm>
            <a:off x="720000" y="3545949"/>
            <a:ext cx="7703999" cy="838209"/>
          </a:xfrm>
        </p:spPr>
        <p:txBody>
          <a:bodyPr/>
          <a:lstStyle/>
          <a:p>
            <a:r>
              <a:rPr lang="en-US" dirty="0"/>
              <a:t>From early 2020 to around late 2022, there’s a </a:t>
            </a:r>
            <a:r>
              <a:rPr lang="en-US" b="1" dirty="0"/>
              <a:t>clear upward trend</a:t>
            </a:r>
            <a:r>
              <a:rPr lang="en-US" dirty="0"/>
              <a:t> — indicating increasing fall rates</a:t>
            </a:r>
          </a:p>
          <a:p>
            <a:r>
              <a:rPr lang="en-US" dirty="0"/>
              <a:t>After that, it seems to level off slightly or dip mildly, suggesting some stabilization or decline.</a:t>
            </a:r>
          </a:p>
          <a:p>
            <a:endParaRPr lang="en-IN" dirty="0"/>
          </a:p>
          <a:p>
            <a:endParaRPr lang="en-IN" dirty="0"/>
          </a:p>
        </p:txBody>
      </p:sp>
      <p:pic>
        <p:nvPicPr>
          <p:cNvPr id="6" name="Picture 5">
            <a:extLst>
              <a:ext uri="{FF2B5EF4-FFF2-40B4-BE49-F238E27FC236}">
                <a16:creationId xmlns:a16="http://schemas.microsoft.com/office/drawing/2014/main" id="{8CCF5086-F460-1C72-FBE1-8E519393966F}"/>
              </a:ext>
            </a:extLst>
          </p:cNvPr>
          <p:cNvPicPr>
            <a:picLocks noChangeAspect="1"/>
          </p:cNvPicPr>
          <p:nvPr/>
        </p:nvPicPr>
        <p:blipFill>
          <a:blip r:embed="rId3"/>
          <a:stretch>
            <a:fillRect/>
          </a:stretch>
        </p:blipFill>
        <p:spPr>
          <a:xfrm>
            <a:off x="527715" y="933442"/>
            <a:ext cx="7896283" cy="2085990"/>
          </a:xfrm>
          <a:prstGeom prst="rect">
            <a:avLst/>
          </a:prstGeom>
        </p:spPr>
      </p:pic>
      <p:sp>
        <p:nvSpPr>
          <p:cNvPr id="9" name="Title 1">
            <a:extLst>
              <a:ext uri="{FF2B5EF4-FFF2-40B4-BE49-F238E27FC236}">
                <a16:creationId xmlns:a16="http://schemas.microsoft.com/office/drawing/2014/main" id="{EE3D1556-8BB4-3F65-01C2-8F9E8D15C0B1}"/>
              </a:ext>
            </a:extLst>
          </p:cNvPr>
          <p:cNvSpPr txBox="1">
            <a:spLocks/>
          </p:cNvSpPr>
          <p:nvPr/>
        </p:nvSpPr>
        <p:spPr>
          <a:xfrm>
            <a:off x="719999" y="406925"/>
            <a:ext cx="7704000"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Time Series Decomposition</a:t>
            </a:r>
            <a:endParaRPr lang="en-IN" dirty="0"/>
          </a:p>
        </p:txBody>
      </p:sp>
    </p:spTree>
    <p:extLst>
      <p:ext uri="{BB962C8B-B14F-4D97-AF65-F5344CB8AC3E}">
        <p14:creationId xmlns:p14="http://schemas.microsoft.com/office/powerpoint/2010/main" val="216980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999"/>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999"/>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95DBD-ED18-BEC8-8B24-3BCC28922D4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20DCE2C-25DF-90BA-F024-3A72599E1FDA}"/>
              </a:ext>
            </a:extLst>
          </p:cNvPr>
          <p:cNvSpPr>
            <a:spLocks noGrp="1"/>
          </p:cNvSpPr>
          <p:nvPr>
            <p:ph type="body" idx="1"/>
          </p:nvPr>
        </p:nvSpPr>
        <p:spPr>
          <a:xfrm>
            <a:off x="720000" y="3590925"/>
            <a:ext cx="7703999" cy="752476"/>
          </a:xfrm>
        </p:spPr>
        <p:txBody>
          <a:bodyPr/>
          <a:lstStyle/>
          <a:p>
            <a:r>
              <a:rPr lang="en-US" dirty="0"/>
              <a:t>There’s a regular </a:t>
            </a:r>
            <a:r>
              <a:rPr lang="en-US" b="1" dirty="0"/>
              <a:t>rise and fall pattern</a:t>
            </a:r>
            <a:r>
              <a:rPr lang="en-US" dirty="0"/>
              <a:t> around the same months each year</a:t>
            </a:r>
          </a:p>
          <a:p>
            <a:r>
              <a:rPr lang="en-US" b="1" dirty="0"/>
              <a:t>Higher fall rates in late winter to spring</a:t>
            </a:r>
            <a:r>
              <a:rPr lang="en-US" dirty="0"/>
              <a:t>, and </a:t>
            </a:r>
            <a:r>
              <a:rPr lang="en-US" b="1" dirty="0"/>
              <a:t>lower in summer or early winter </a:t>
            </a:r>
            <a:r>
              <a:rPr lang="en-US" dirty="0"/>
              <a:t>are observed clearly</a:t>
            </a:r>
          </a:p>
          <a:p>
            <a:endParaRPr lang="en-IN" dirty="0"/>
          </a:p>
          <a:p>
            <a:endParaRPr lang="en-IN" dirty="0"/>
          </a:p>
        </p:txBody>
      </p:sp>
      <p:pic>
        <p:nvPicPr>
          <p:cNvPr id="8" name="Picture 7">
            <a:extLst>
              <a:ext uri="{FF2B5EF4-FFF2-40B4-BE49-F238E27FC236}">
                <a16:creationId xmlns:a16="http://schemas.microsoft.com/office/drawing/2014/main" id="{0C62A3D6-7171-7B2E-508F-53F1A104306E}"/>
              </a:ext>
            </a:extLst>
          </p:cNvPr>
          <p:cNvPicPr>
            <a:picLocks noChangeAspect="1"/>
          </p:cNvPicPr>
          <p:nvPr/>
        </p:nvPicPr>
        <p:blipFill>
          <a:blip r:embed="rId3"/>
          <a:stretch>
            <a:fillRect/>
          </a:stretch>
        </p:blipFill>
        <p:spPr>
          <a:xfrm>
            <a:off x="518190" y="976304"/>
            <a:ext cx="7905808" cy="2114565"/>
          </a:xfrm>
          <a:prstGeom prst="rect">
            <a:avLst/>
          </a:prstGeom>
        </p:spPr>
      </p:pic>
      <p:sp>
        <p:nvSpPr>
          <p:cNvPr id="11" name="Title 1">
            <a:extLst>
              <a:ext uri="{FF2B5EF4-FFF2-40B4-BE49-F238E27FC236}">
                <a16:creationId xmlns:a16="http://schemas.microsoft.com/office/drawing/2014/main" id="{47CA1894-D6E3-953A-2E29-684CDAAE2523}"/>
              </a:ext>
            </a:extLst>
          </p:cNvPr>
          <p:cNvSpPr>
            <a:spLocks noGrp="1"/>
          </p:cNvSpPr>
          <p:nvPr>
            <p:ph type="title"/>
          </p:nvPr>
        </p:nvSpPr>
        <p:spPr>
          <a:xfrm>
            <a:off x="719999" y="406925"/>
            <a:ext cx="7704000" cy="572700"/>
          </a:xfrm>
        </p:spPr>
        <p:txBody>
          <a:bodyPr/>
          <a:lstStyle/>
          <a:p>
            <a:r>
              <a:rPr lang="en-US" dirty="0"/>
              <a:t>Time Series Decomposition</a:t>
            </a:r>
            <a:endParaRPr lang="en-IN" dirty="0"/>
          </a:p>
        </p:txBody>
      </p:sp>
    </p:spTree>
    <p:extLst>
      <p:ext uri="{BB962C8B-B14F-4D97-AF65-F5344CB8AC3E}">
        <p14:creationId xmlns:p14="http://schemas.microsoft.com/office/powerpoint/2010/main" val="121180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999"/>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999"/>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E136F-A5D2-1E0B-5E03-B4760296D91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3CE807F-915F-4F93-922D-AC60DB8E7041}"/>
              </a:ext>
            </a:extLst>
          </p:cNvPr>
          <p:cNvSpPr>
            <a:spLocks noGrp="1"/>
          </p:cNvSpPr>
          <p:nvPr>
            <p:ph type="body" idx="1"/>
          </p:nvPr>
        </p:nvSpPr>
        <p:spPr>
          <a:xfrm>
            <a:off x="719999" y="3765024"/>
            <a:ext cx="7703999" cy="803850"/>
          </a:xfrm>
        </p:spPr>
        <p:txBody>
          <a:bodyPr/>
          <a:lstStyle/>
          <a:p>
            <a:r>
              <a:rPr lang="en-US" dirty="0"/>
              <a:t>Most values are small, suggesting a </a:t>
            </a:r>
            <a:r>
              <a:rPr lang="en-US" b="1" dirty="0"/>
              <a:t>good fit</a:t>
            </a:r>
            <a:r>
              <a:rPr lang="en-US" dirty="0"/>
              <a:t> by the trend and seasonality models</a:t>
            </a:r>
          </a:p>
          <a:p>
            <a:r>
              <a:rPr lang="en-US" dirty="0"/>
              <a:t>Occasional spikes or dips indicate </a:t>
            </a:r>
            <a:r>
              <a:rPr lang="en-US" b="1" dirty="0"/>
              <a:t>unexpected events</a:t>
            </a:r>
            <a:r>
              <a:rPr lang="en-US" dirty="0"/>
              <a:t> or </a:t>
            </a:r>
            <a:r>
              <a:rPr lang="en-US" b="1" dirty="0"/>
              <a:t>outliers</a:t>
            </a:r>
            <a:endParaRPr lang="en-US" dirty="0"/>
          </a:p>
          <a:p>
            <a:endParaRPr lang="en-IN" dirty="0"/>
          </a:p>
          <a:p>
            <a:endParaRPr lang="en-IN" dirty="0"/>
          </a:p>
        </p:txBody>
      </p:sp>
      <p:pic>
        <p:nvPicPr>
          <p:cNvPr id="6" name="Picture 5">
            <a:extLst>
              <a:ext uri="{FF2B5EF4-FFF2-40B4-BE49-F238E27FC236}">
                <a16:creationId xmlns:a16="http://schemas.microsoft.com/office/drawing/2014/main" id="{71763D04-4517-63FF-B008-9FA12FBF18B8}"/>
              </a:ext>
            </a:extLst>
          </p:cNvPr>
          <p:cNvPicPr>
            <a:picLocks noChangeAspect="1"/>
          </p:cNvPicPr>
          <p:nvPr/>
        </p:nvPicPr>
        <p:blipFill>
          <a:blip r:embed="rId3"/>
          <a:stretch>
            <a:fillRect/>
          </a:stretch>
        </p:blipFill>
        <p:spPr>
          <a:xfrm>
            <a:off x="485746" y="914391"/>
            <a:ext cx="7781982" cy="2343167"/>
          </a:xfrm>
          <a:prstGeom prst="rect">
            <a:avLst/>
          </a:prstGeom>
        </p:spPr>
      </p:pic>
      <p:sp>
        <p:nvSpPr>
          <p:cNvPr id="9" name="Title 1">
            <a:extLst>
              <a:ext uri="{FF2B5EF4-FFF2-40B4-BE49-F238E27FC236}">
                <a16:creationId xmlns:a16="http://schemas.microsoft.com/office/drawing/2014/main" id="{89E65052-B08D-4EE9-C251-602464B98BBB}"/>
              </a:ext>
            </a:extLst>
          </p:cNvPr>
          <p:cNvSpPr>
            <a:spLocks noGrp="1"/>
          </p:cNvSpPr>
          <p:nvPr>
            <p:ph type="title"/>
          </p:nvPr>
        </p:nvSpPr>
        <p:spPr>
          <a:xfrm>
            <a:off x="719999" y="406925"/>
            <a:ext cx="7704000" cy="572700"/>
          </a:xfrm>
        </p:spPr>
        <p:txBody>
          <a:bodyPr/>
          <a:lstStyle/>
          <a:p>
            <a:r>
              <a:rPr lang="en-US" dirty="0"/>
              <a:t>Time Series Decomposition</a:t>
            </a:r>
            <a:endParaRPr lang="en-IN" dirty="0"/>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3DE6153D-6C42-BEB6-F47A-C587547E8B34}"/>
                  </a:ext>
                </a:extLst>
              </p14:cNvPr>
              <p14:cNvContentPartPr/>
              <p14:nvPr/>
            </p14:nvContentPartPr>
            <p14:xfrm rot="17307702">
              <a:off x="1069237" y="1044157"/>
              <a:ext cx="491266" cy="491266"/>
            </p14:xfrm>
          </p:contentPart>
        </mc:Choice>
        <mc:Fallback xmlns="">
          <p:pic>
            <p:nvPicPr>
              <p:cNvPr id="15" name="Ink 14">
                <a:extLst>
                  <a:ext uri="{FF2B5EF4-FFF2-40B4-BE49-F238E27FC236}">
                    <a16:creationId xmlns:a16="http://schemas.microsoft.com/office/drawing/2014/main" id="{3DE6153D-6C42-BEB6-F47A-C587547E8B34}"/>
                  </a:ext>
                </a:extLst>
              </p:cNvPr>
              <p:cNvPicPr/>
              <p:nvPr/>
            </p:nvPicPr>
            <p:blipFill>
              <a:blip r:embed="rId5"/>
              <a:stretch>
                <a:fillRect/>
              </a:stretch>
            </p:blipFill>
            <p:spPr>
              <a:xfrm rot="17307702">
                <a:off x="1063119" y="1038039"/>
                <a:ext cx="503503" cy="503503"/>
              </a:xfrm>
              <a:prstGeom prst="rect">
                <a:avLst/>
              </a:prstGeom>
            </p:spPr>
          </p:pic>
        </mc:Fallback>
      </mc:AlternateContent>
      <p:cxnSp>
        <p:nvCxnSpPr>
          <p:cNvPr id="17" name="Straight Arrow Connector 16">
            <a:extLst>
              <a:ext uri="{FF2B5EF4-FFF2-40B4-BE49-F238E27FC236}">
                <a16:creationId xmlns:a16="http://schemas.microsoft.com/office/drawing/2014/main" id="{5DE84C91-4F8E-0437-DE79-D4652B2A58FB}"/>
              </a:ext>
            </a:extLst>
          </p:cNvPr>
          <p:cNvCxnSpPr/>
          <p:nvPr/>
        </p:nvCxnSpPr>
        <p:spPr>
          <a:xfrm flipV="1">
            <a:off x="1409700" y="1171575"/>
            <a:ext cx="604838" cy="5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2080E94-BE6C-F149-1CD4-C677BE8DF58F}"/>
              </a:ext>
            </a:extLst>
          </p:cNvPr>
          <p:cNvSpPr txBox="1"/>
          <p:nvPr/>
        </p:nvSpPr>
        <p:spPr>
          <a:xfrm>
            <a:off x="1974105" y="1079242"/>
            <a:ext cx="726234" cy="184666"/>
          </a:xfrm>
          <a:prstGeom prst="rect">
            <a:avLst/>
          </a:prstGeom>
          <a:noFill/>
        </p:spPr>
        <p:txBody>
          <a:bodyPr wrap="square" rtlCol="0">
            <a:spAutoFit/>
          </a:bodyPr>
          <a:lstStyle/>
          <a:p>
            <a:r>
              <a:rPr lang="en-US" sz="600" b="1" dirty="0">
                <a:solidFill>
                  <a:srgbClr val="C00000"/>
                </a:solidFill>
              </a:rPr>
              <a:t>Can be Outlier</a:t>
            </a:r>
            <a:endParaRPr lang="en-IN" sz="600" b="1" dirty="0">
              <a:solidFill>
                <a:srgbClr val="C00000"/>
              </a:solidFill>
            </a:endParaRPr>
          </a:p>
        </p:txBody>
      </p:sp>
    </p:spTree>
    <p:extLst>
      <p:ext uri="{BB962C8B-B14F-4D97-AF65-F5344CB8AC3E}">
        <p14:creationId xmlns:p14="http://schemas.microsoft.com/office/powerpoint/2010/main" val="149966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999"/>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999"/>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1000" fill="hold"/>
                                        <p:tgtEl>
                                          <p:spTgt spid="15"/>
                                        </p:tgtEl>
                                        <p:attrNameLst>
                                          <p:attrName>ppt_x</p:attrName>
                                        </p:attrNameLst>
                                      </p:cBhvr>
                                      <p:tavLst>
                                        <p:tav tm="0">
                                          <p:val>
                                            <p:strVal val="#ppt_x"/>
                                          </p:val>
                                        </p:tav>
                                        <p:tav tm="100000">
                                          <p:val>
                                            <p:strVal val="#ppt_x"/>
                                          </p:val>
                                        </p:tav>
                                      </p:tavLst>
                                    </p:anim>
                                    <p:anim calcmode="lin" valueType="num">
                                      <p:cBhvr additive="base">
                                        <p:cTn id="2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1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9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8" grpId="0"/>
    </p:bldLst>
  </p:timing>
</p:sld>
</file>

<file path=ppt/theme/theme1.xml><?xml version="1.0" encoding="utf-8"?>
<a:theme xmlns:a="http://schemas.openxmlformats.org/drawingml/2006/main" name="Interactive Clinical Case by Slidesgo">
  <a:themeElements>
    <a:clrScheme name="Simple Light">
      <a:dk1>
        <a:srgbClr val="474F85"/>
      </a:dk1>
      <a:lt1>
        <a:srgbClr val="FFFFFF"/>
      </a:lt1>
      <a:dk2>
        <a:srgbClr val="000000"/>
      </a:dk2>
      <a:lt2>
        <a:srgbClr val="E6F8F6"/>
      </a:lt2>
      <a:accent1>
        <a:srgbClr val="5BCEC7"/>
      </a:accent1>
      <a:accent2>
        <a:srgbClr val="A4E4E0"/>
      </a:accent2>
      <a:accent3>
        <a:srgbClr val="76AAA7"/>
      </a:accent3>
      <a:accent4>
        <a:srgbClr val="455A64"/>
      </a:accent4>
      <a:accent5>
        <a:srgbClr val="F2F2F2"/>
      </a:accent5>
      <a:accent6>
        <a:srgbClr val="CFCFCF"/>
      </a:accent6>
      <a:hlink>
        <a:srgbClr val="474F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1147</Words>
  <Application>Microsoft Office PowerPoint</Application>
  <PresentationFormat>On-screen Show (16:9)</PresentationFormat>
  <Paragraphs>97</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Montserrat SemiBold</vt:lpstr>
      <vt:lpstr>Arial</vt:lpstr>
      <vt:lpstr>Lato</vt:lpstr>
      <vt:lpstr>Barlow Semi Condensed</vt:lpstr>
      <vt:lpstr>Roboto</vt:lpstr>
      <vt:lpstr>Montserrat</vt:lpstr>
      <vt:lpstr>Interactive Clinical Case by Slidesgo</vt:lpstr>
      <vt:lpstr>KPI Analysis- Fortis General Hospital</vt:lpstr>
      <vt:lpstr>Problem Statement</vt:lpstr>
      <vt:lpstr>KPIs Used for Assessment</vt:lpstr>
      <vt:lpstr>Data Set Overview</vt:lpstr>
      <vt:lpstr>Data Analysis</vt:lpstr>
      <vt:lpstr>Time Series Decomposition</vt:lpstr>
      <vt:lpstr>PowerPoint Presentation</vt:lpstr>
      <vt:lpstr>Time Series Decomposition</vt:lpstr>
      <vt:lpstr>Time Series Decomposition</vt:lpstr>
      <vt:lpstr>Relationship Between KPIs</vt:lpstr>
      <vt:lpstr>Unassisted Fall Vs Staff Responsiveness </vt:lpstr>
      <vt:lpstr>Bed Occupancy Vs Unassisted Fall</vt:lpstr>
      <vt:lpstr>Bed Occupancy Vs Staff Responsiveness</vt:lpstr>
      <vt:lpstr>Dashboard</vt:lpstr>
      <vt:lpstr>PowerPoint Presentation</vt:lpstr>
      <vt:lpstr>KPIs</vt:lpstr>
      <vt:lpstr>Action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Timsy Singh</cp:lastModifiedBy>
  <cp:revision>10</cp:revision>
  <dcterms:modified xsi:type="dcterms:W3CDTF">2025-06-23T12:09:18Z</dcterms:modified>
</cp:coreProperties>
</file>